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53"/>
  </p:notesMasterIdLst>
  <p:sldIdLst>
    <p:sldId id="257" r:id="rId2"/>
    <p:sldId id="258" r:id="rId3"/>
    <p:sldId id="265" r:id="rId4"/>
    <p:sldId id="273" r:id="rId5"/>
    <p:sldId id="275" r:id="rId6"/>
    <p:sldId id="276" r:id="rId7"/>
    <p:sldId id="363" r:id="rId8"/>
    <p:sldId id="278" r:id="rId9"/>
    <p:sldId id="279" r:id="rId10"/>
    <p:sldId id="280" r:id="rId11"/>
    <p:sldId id="281" r:id="rId12"/>
    <p:sldId id="282" r:id="rId13"/>
    <p:sldId id="360" r:id="rId14"/>
    <p:sldId id="354" r:id="rId15"/>
    <p:sldId id="349" r:id="rId16"/>
    <p:sldId id="350" r:id="rId17"/>
    <p:sldId id="351" r:id="rId18"/>
    <p:sldId id="352" r:id="rId19"/>
    <p:sldId id="353" r:id="rId20"/>
    <p:sldId id="338" r:id="rId21"/>
    <p:sldId id="346" r:id="rId22"/>
    <p:sldId id="347" r:id="rId23"/>
    <p:sldId id="340" r:id="rId24"/>
    <p:sldId id="345" r:id="rId25"/>
    <p:sldId id="341" r:id="rId26"/>
    <p:sldId id="283" r:id="rId27"/>
    <p:sldId id="284" r:id="rId28"/>
    <p:sldId id="285" r:id="rId29"/>
    <p:sldId id="286" r:id="rId30"/>
    <p:sldId id="287" r:id="rId31"/>
    <p:sldId id="358" r:id="rId32"/>
    <p:sldId id="361" r:id="rId33"/>
    <p:sldId id="359" r:id="rId34"/>
    <p:sldId id="288" r:id="rId35"/>
    <p:sldId id="289" r:id="rId36"/>
    <p:sldId id="290" r:id="rId37"/>
    <p:sldId id="362" r:id="rId38"/>
    <p:sldId id="326" r:id="rId39"/>
    <p:sldId id="327" r:id="rId40"/>
    <p:sldId id="328" r:id="rId41"/>
    <p:sldId id="329" r:id="rId42"/>
    <p:sldId id="330" r:id="rId43"/>
    <p:sldId id="331" r:id="rId44"/>
    <p:sldId id="332" r:id="rId45"/>
    <p:sldId id="333" r:id="rId46"/>
    <p:sldId id="334" r:id="rId47"/>
    <p:sldId id="335" r:id="rId48"/>
    <p:sldId id="336" r:id="rId49"/>
    <p:sldId id="337" r:id="rId50"/>
    <p:sldId id="356" r:id="rId51"/>
    <p:sldId id="357" r:id="rId5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208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512A41-DDB4-6444-9F97-BA1FEBC89B52}" type="datetimeFigureOut">
              <a:rPr lang="en-US" smtClean="0"/>
              <a:t>1/19/18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A1E00A-C454-2C45-ABA0-947AA69E1EF0}" type="slidenum">
              <a:rPr lang="en-US" smtClean="0"/>
              <a:t>‹#›</a:t>
            </a:fld>
            <a:endParaRPr lang="en-US"/>
          </a:p>
        </p:txBody>
      </p:sp>
    </p:spTree>
    <p:extLst>
      <p:ext uri="{BB962C8B-B14F-4D97-AF65-F5344CB8AC3E}">
        <p14:creationId xmlns:p14="http://schemas.microsoft.com/office/powerpoint/2010/main" val="11627074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F25FAFB-252A-104D-80E7-BF80087B671A}" type="slidenum">
              <a:rPr lang="en-US" sz="1200">
                <a:latin typeface="Calibri" charset="0"/>
              </a:rPr>
              <a:pPr eaLnBrk="1" hangingPunct="1"/>
              <a:t>2</a:t>
            </a:fld>
            <a:endParaRPr lang="en-US" sz="1200">
              <a:latin typeface="Calibri" charset="0"/>
            </a:endParaRPr>
          </a:p>
        </p:txBody>
      </p:sp>
      <p:sp>
        <p:nvSpPr>
          <p:cNvPr id="16386"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87" name="Rectangle 3"/>
          <p:cNvSpPr>
            <a:spLocks noGrp="1" noChangeArrowheads="1"/>
          </p:cNvSpPr>
          <p:nvPr>
            <p:ph type="body" idx="1"/>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537F2AC-D9ED-8649-8C64-FBAADF23E6AA}" type="slidenum">
              <a:rPr lang="en-US" sz="1200">
                <a:latin typeface="Calibri" charset="0"/>
              </a:rPr>
              <a:pPr eaLnBrk="1" hangingPunct="1"/>
              <a:t>26</a:t>
            </a:fld>
            <a:endParaRPr lang="en-US" sz="1200">
              <a:latin typeface="Calibri" charset="0"/>
            </a:endParaRPr>
          </a:p>
        </p:txBody>
      </p:sp>
      <p:sp>
        <p:nvSpPr>
          <p:cNvPr id="573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650DB8E-D641-9044-80E6-67D7A6ACDAE5}" type="slidenum">
              <a:rPr lang="en-US" sz="1200">
                <a:latin typeface="Calibri" charset="0"/>
              </a:rPr>
              <a:pPr eaLnBrk="1" hangingPunct="1"/>
              <a:t>27</a:t>
            </a:fld>
            <a:endParaRPr lang="en-US" sz="1200">
              <a:latin typeface="Calibri" charset="0"/>
            </a:endParaRPr>
          </a:p>
        </p:txBody>
      </p:sp>
      <p:sp>
        <p:nvSpPr>
          <p:cNvPr id="593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9395"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9DA4ACF-A741-544F-A826-4800D9FF15DB}" type="slidenum">
              <a:rPr lang="en-US" sz="1200">
                <a:latin typeface="Calibri" charset="0"/>
              </a:rPr>
              <a:pPr eaLnBrk="1" hangingPunct="1"/>
              <a:t>28</a:t>
            </a:fld>
            <a:endParaRPr lang="en-US" sz="1200">
              <a:latin typeface="Calibri" charset="0"/>
            </a:endParaRPr>
          </a:p>
        </p:txBody>
      </p:sp>
      <p:sp>
        <p:nvSpPr>
          <p:cNvPr id="614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14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133719E-4200-A145-81D7-121459F060B6}" type="slidenum">
              <a:rPr lang="en-US" sz="1200">
                <a:latin typeface="Calibri" charset="0"/>
              </a:rPr>
              <a:pPr eaLnBrk="1" hangingPunct="1"/>
              <a:t>29</a:t>
            </a:fld>
            <a:endParaRPr lang="en-US" sz="1200">
              <a:latin typeface="Calibri" charset="0"/>
            </a:endParaRPr>
          </a:p>
        </p:txBody>
      </p:sp>
      <p:sp>
        <p:nvSpPr>
          <p:cNvPr id="634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3491"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44873D5-2525-2641-8EF0-3B51560B6756}" type="slidenum">
              <a:rPr lang="en-US" sz="1200">
                <a:latin typeface="Calibri" charset="0"/>
              </a:rPr>
              <a:pPr eaLnBrk="1" hangingPunct="1"/>
              <a:t>30</a:t>
            </a:fld>
            <a:endParaRPr lang="en-US" sz="1200">
              <a:latin typeface="Calibri" charset="0"/>
            </a:endParaRPr>
          </a:p>
        </p:txBody>
      </p:sp>
      <p:sp>
        <p:nvSpPr>
          <p:cNvPr id="655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5539"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0E46D70-B659-584F-A857-3EB4BEBCC7E2}" type="slidenum">
              <a:rPr lang="en-US" sz="1200">
                <a:latin typeface="Calibri" charset="0"/>
              </a:rPr>
              <a:pPr eaLnBrk="1" hangingPunct="1"/>
              <a:t>34</a:t>
            </a:fld>
            <a:endParaRPr lang="en-US" sz="1200">
              <a:latin typeface="Calibri" charset="0"/>
            </a:endParaRPr>
          </a:p>
        </p:txBody>
      </p:sp>
      <p:sp>
        <p:nvSpPr>
          <p:cNvPr id="675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7587"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01B5CFF-0AEA-1B4C-9AD8-6BD0D6A63760}" type="slidenum">
              <a:rPr lang="en-US" sz="1200">
                <a:latin typeface="Calibri" charset="0"/>
              </a:rPr>
              <a:pPr eaLnBrk="1" hangingPunct="1"/>
              <a:t>35</a:t>
            </a:fld>
            <a:endParaRPr lang="en-US" sz="1200">
              <a:latin typeface="Calibri" charset="0"/>
            </a:endParaRPr>
          </a:p>
        </p:txBody>
      </p:sp>
      <p:sp>
        <p:nvSpPr>
          <p:cNvPr id="696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9635"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C83BC85-F110-0247-96E6-598D77FA07BC}" type="slidenum">
              <a:rPr lang="en-US" sz="1200">
                <a:latin typeface="Calibri" charset="0"/>
              </a:rPr>
              <a:pPr eaLnBrk="1" hangingPunct="1"/>
              <a:t>36</a:t>
            </a:fld>
            <a:endParaRPr lang="en-US" sz="1200">
              <a:latin typeface="Calibri" charset="0"/>
            </a:endParaRPr>
          </a:p>
        </p:txBody>
      </p:sp>
      <p:sp>
        <p:nvSpPr>
          <p:cNvPr id="716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1683"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205D5C2-E7DD-C848-8979-9CAB6DA3E540}" type="slidenum">
              <a:rPr lang="en-US" sz="1200">
                <a:latin typeface="Calibri" charset="0"/>
              </a:rPr>
              <a:pPr eaLnBrk="1" hangingPunct="1"/>
              <a:t>45</a:t>
            </a:fld>
            <a:endParaRPr lang="en-US" sz="1200">
              <a:latin typeface="Calibri" charset="0"/>
            </a:endParaRPr>
          </a:p>
        </p:txBody>
      </p:sp>
      <p:sp>
        <p:nvSpPr>
          <p:cNvPr id="1290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9027"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346575A-9E71-704B-88FD-63C96A8FEC79}" type="slidenum">
              <a:rPr lang="en-US" sz="1200">
                <a:latin typeface="Calibri" charset="0"/>
              </a:rPr>
              <a:pPr eaLnBrk="1" hangingPunct="1"/>
              <a:t>46</a:t>
            </a:fld>
            <a:endParaRPr lang="en-US" sz="1200">
              <a:latin typeface="Calibri" charset="0"/>
            </a:endParaRPr>
          </a:p>
        </p:txBody>
      </p:sp>
      <p:sp>
        <p:nvSpPr>
          <p:cNvPr id="1310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31075"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76E3C0E-E26A-BC44-9C53-D8ACEE53DECB}" type="slidenum">
              <a:rPr lang="en-US" sz="1200">
                <a:latin typeface="Calibri" charset="0"/>
              </a:rPr>
              <a:pPr eaLnBrk="1" hangingPunct="1"/>
              <a:t>3</a:t>
            </a:fld>
            <a:endParaRPr lang="en-US" sz="1200">
              <a:latin typeface="Calibri" charset="0"/>
            </a:endParaRPr>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6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87B146B-A2E8-4446-BDE6-07238E1A06A8}" type="slidenum">
              <a:rPr lang="en-US" sz="1200">
                <a:latin typeface="Calibri" charset="0"/>
              </a:rPr>
              <a:pPr eaLnBrk="1" hangingPunct="1"/>
              <a:t>47</a:t>
            </a:fld>
            <a:endParaRPr lang="en-US" sz="1200">
              <a:latin typeface="Calibri" charset="0"/>
            </a:endParaRPr>
          </a:p>
        </p:txBody>
      </p:sp>
      <p:sp>
        <p:nvSpPr>
          <p:cNvPr id="1331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33123"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C223342-E4F0-B049-90E6-1EC4E738FB1A}" type="slidenum">
              <a:rPr lang="en-US" sz="1200">
                <a:latin typeface="Calibri" charset="0"/>
              </a:rPr>
              <a:pPr eaLnBrk="1" hangingPunct="1"/>
              <a:t>48</a:t>
            </a:fld>
            <a:endParaRPr lang="en-US" sz="1200">
              <a:latin typeface="Calibri" charset="0"/>
            </a:endParaRPr>
          </a:p>
        </p:txBody>
      </p:sp>
      <p:sp>
        <p:nvSpPr>
          <p:cNvPr id="1351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35171"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0A8FDC8-6950-7342-9FCE-2195031C6F72}" type="slidenum">
              <a:rPr lang="en-US" sz="1200">
                <a:latin typeface="Calibri" charset="0"/>
              </a:rPr>
              <a:pPr eaLnBrk="1" hangingPunct="1"/>
              <a:t>49</a:t>
            </a:fld>
            <a:endParaRPr lang="en-US" sz="1200">
              <a:latin typeface="Calibri" charset="0"/>
            </a:endParaRPr>
          </a:p>
        </p:txBody>
      </p:sp>
      <p:sp>
        <p:nvSpPr>
          <p:cNvPr id="1372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37219"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C656113-90A5-6341-9FF9-1A220F83430F}" type="slidenum">
              <a:rPr lang="en-US" sz="1200">
                <a:latin typeface="Calibri" charset="0"/>
              </a:rPr>
              <a:pPr eaLnBrk="1" hangingPunct="1"/>
              <a:t>5</a:t>
            </a:fld>
            <a:endParaRPr lang="en-US" sz="1200">
              <a:latin typeface="Calibri" charset="0"/>
            </a:endParaRPr>
          </a:p>
        </p:txBody>
      </p:sp>
      <p:sp>
        <p:nvSpPr>
          <p:cNvPr id="40962"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0963"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AE7AF0D-6B4E-BA46-A782-E74D8F00A21A}" type="slidenum">
              <a:rPr lang="en-US" sz="1200">
                <a:latin typeface="Calibri" charset="0"/>
              </a:rPr>
              <a:pPr eaLnBrk="1" hangingPunct="1"/>
              <a:t>6</a:t>
            </a:fld>
            <a:endParaRPr lang="en-US" sz="1200">
              <a:latin typeface="Calibri" charset="0"/>
            </a:endParaRPr>
          </a:p>
        </p:txBody>
      </p:sp>
      <p:sp>
        <p:nvSpPr>
          <p:cNvPr id="43010"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3011"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3565C94-BF18-7141-8DD2-C7730C75135D}" type="slidenum">
              <a:rPr lang="en-US" sz="1200">
                <a:latin typeface="Calibri" charset="0"/>
              </a:rPr>
              <a:pPr eaLnBrk="1" hangingPunct="1"/>
              <a:t>8</a:t>
            </a:fld>
            <a:endParaRPr lang="en-US" sz="1200">
              <a:latin typeface="Calibri" charset="0"/>
            </a:endParaRPr>
          </a:p>
        </p:txBody>
      </p:sp>
      <p:sp>
        <p:nvSpPr>
          <p:cNvPr id="471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7107"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B1E8282-ED1B-7842-886F-D7E9E5E0DD44}" type="slidenum">
              <a:rPr lang="en-US" sz="1200">
                <a:latin typeface="Calibri" charset="0"/>
              </a:rPr>
              <a:pPr eaLnBrk="1" hangingPunct="1"/>
              <a:t>9</a:t>
            </a:fld>
            <a:endParaRPr lang="en-US" sz="1200">
              <a:latin typeface="Calibri" charset="0"/>
            </a:endParaRPr>
          </a:p>
        </p:txBody>
      </p:sp>
      <p:sp>
        <p:nvSpPr>
          <p:cNvPr id="491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9155"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D15B00F-BC77-C149-8D3C-7FD1BF11FFC2}" type="slidenum">
              <a:rPr lang="en-US" sz="1200">
                <a:latin typeface="Calibri" charset="0"/>
              </a:rPr>
              <a:pPr eaLnBrk="1" hangingPunct="1"/>
              <a:t>10</a:t>
            </a:fld>
            <a:endParaRPr lang="en-US" sz="1200">
              <a:latin typeface="Calibri" charset="0"/>
            </a:endParaRPr>
          </a:p>
        </p:txBody>
      </p:sp>
      <p:sp>
        <p:nvSpPr>
          <p:cNvPr id="512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8A2C3DD-5673-A541-AE70-93F262929BC0}" type="slidenum">
              <a:rPr lang="en-US" sz="1200">
                <a:latin typeface="Calibri" charset="0"/>
              </a:rPr>
              <a:pPr eaLnBrk="1" hangingPunct="1"/>
              <a:t>11</a:t>
            </a:fld>
            <a:endParaRPr lang="en-US" sz="1200">
              <a:latin typeface="Calibri" charset="0"/>
            </a:endParaRPr>
          </a:p>
        </p:txBody>
      </p:sp>
      <p:sp>
        <p:nvSpPr>
          <p:cNvPr id="532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32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4329206-0B74-544D-9666-D4323C4838BC}" type="slidenum">
              <a:rPr lang="en-US" sz="1200">
                <a:latin typeface="Calibri" charset="0"/>
              </a:rPr>
              <a:pPr eaLnBrk="1" hangingPunct="1"/>
              <a:t>12</a:t>
            </a:fld>
            <a:endParaRPr lang="en-US" sz="1200">
              <a:latin typeface="Calibri" charset="0"/>
            </a:endParaRPr>
          </a:p>
        </p:txBody>
      </p:sp>
      <p:sp>
        <p:nvSpPr>
          <p:cNvPr id="552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5299"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fld id="{BCD93E05-3024-8D45-9B9C-15B372FEA09D}" type="datetime1">
              <a:rPr lang="en-US" smtClean="0"/>
              <a:pPr>
                <a:defRPr/>
              </a:pPr>
              <a:t>1/19/18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7C3A9E-DD68-9748-BDD7-1999F7AA7815}"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B6C886C-6BAA-424D-AAE5-F7FE271D1979}" type="datetime1">
              <a:rPr lang="en-US" smtClean="0"/>
              <a:pPr>
                <a:defRPr/>
              </a:pPr>
              <a:t>1/19/18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924D164-902E-634A-9FF5-F09982B0E00B}" type="slidenum">
              <a:rPr lang="en-US" smtClean="0"/>
              <a:pPr>
                <a:defRPr/>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C35027F8-9930-624D-AA92-908DD25AB81C}" type="datetime1">
              <a:rPr lang="en-US" smtClean="0"/>
              <a:pPr>
                <a:defRPr/>
              </a:pPr>
              <a:t>1/19/18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868CA69-34D6-EA4E-9687-A018ED19EF07}"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CC31DB1C-F36A-124A-AA71-9D5EF1AD17FF}" type="datetime1">
              <a:rPr lang="en-US" smtClean="0"/>
              <a:pPr>
                <a:defRPr/>
              </a:pPr>
              <a:t>1/19/18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B13DDB5-18DD-7745-8DB1-F872ECD1480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209BB77C-0037-374C-ADCC-E8A8D731BED8}" type="datetime1">
              <a:rPr lang="en-US" smtClean="0"/>
              <a:pPr>
                <a:defRPr/>
              </a:pPr>
              <a:t>1/19/18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7A5729C-77D2-CA43-8480-58681DAF7E7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fld id="{4A92A5B1-AAC0-2B4E-B7FC-8BED243A770C}" type="datetime1">
              <a:rPr lang="en-US" smtClean="0"/>
              <a:pPr>
                <a:defRPr/>
              </a:pPr>
              <a:t>1/19/18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3D47BC5-7ED2-ED4F-B43D-97C1DF1C4DAC}" type="slidenum">
              <a:rPr lang="en-US" smtClean="0"/>
              <a:pPr>
                <a:defRPr/>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665EC087-9338-6C4A-9673-EF6EB7AC55BD}" type="datetime1">
              <a:rPr lang="en-US" smtClean="0"/>
              <a:pPr>
                <a:defRPr/>
              </a:pPr>
              <a:t>1/19/18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5ACA6BC-3A02-BD43-A708-033E8FAD6C29}"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a:defRPr/>
            </a:pPr>
            <a:fld id="{BD038E43-0F3D-3740-A0C2-89462F2B11E6}" type="datetime1">
              <a:rPr lang="en-US" smtClean="0"/>
              <a:pPr>
                <a:defRPr/>
              </a:pPr>
              <a:t>1/19/18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3D5C63D-89C0-BB4B-B32D-0FD29E92C25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pPr>
              <a:defRPr/>
            </a:pPr>
            <a:fld id="{E6AF982D-EDFE-F240-B864-C8F095355D6E}" type="datetime1">
              <a:rPr lang="en-US" smtClean="0"/>
              <a:pPr>
                <a:defRPr/>
              </a:pPr>
              <a:t>1/19/18</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19D172F-C63C-714E-9559-7C2C17F49F9F}"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fld id="{FCCDC94C-A107-0846-9FF3-BD8F474B7A09}" type="datetime1">
              <a:rPr lang="en-US" smtClean="0"/>
              <a:pPr>
                <a:defRPr/>
              </a:pPr>
              <a:t>1/19/18</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2045CD4-3F44-F54A-8E99-EDB4B48ED86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B70E91D-44F8-324E-8772-3D16619A7515}" type="datetime1">
              <a:rPr lang="en-US" smtClean="0"/>
              <a:pPr>
                <a:defRPr/>
              </a:pPr>
              <a:t>1/19/18</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3D0CB31-BB36-2348-BC14-655C0CD42060}"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A3A78FB-5B0B-C943-B81F-BD47C0A2A92F}" type="datetime1">
              <a:rPr lang="en-US" smtClean="0"/>
              <a:pPr>
                <a:defRPr/>
              </a:pPr>
              <a:t>1/19/18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A1C0306-4937-1C4F-A566-2CCCCE19C4E4}"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4A92A5B1-AAC0-2B4E-B7FC-8BED243A770C}" type="datetime1">
              <a:rPr lang="en-US" smtClean="0"/>
              <a:pPr>
                <a:defRPr/>
              </a:pPr>
              <a:t>1/19/18</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pPr>
              <a:defRPr/>
            </a:pPr>
            <a:fld id="{23D47BC5-7ED2-ED4F-B43D-97C1DF1C4DAC}"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bhoward@chadis.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ediatrics.aappublications.org/content/suppl/2011/10/11/peds.2011-2654.DC1/zpe611117822p.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www.silvercross.org/health_info/newsletters/kids_archive/2001_spring/choose.jp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psychologytoday.com/basics/psychiatry"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pPr eaLnBrk="1" hangingPunct="1"/>
            <a:r>
              <a:rPr lang="en-US" dirty="0">
                <a:latin typeface="Arial" charset="0"/>
                <a:ea typeface="ＭＳ Ｐゴシック" charset="0"/>
                <a:cs typeface="ＭＳ Ｐゴシック" charset="0"/>
              </a:rPr>
              <a:t>ADHD </a:t>
            </a:r>
            <a:r>
              <a:rPr lang="en-US" dirty="0" smtClean="0">
                <a:latin typeface="Arial" charset="0"/>
                <a:ea typeface="ＭＳ Ｐゴシック" charset="0"/>
                <a:cs typeface="ＭＳ Ｐゴシック" charset="0"/>
              </a:rPr>
              <a:t>Medication Update</a:t>
            </a:r>
            <a:endParaRPr lang="en-US" dirty="0">
              <a:latin typeface="Arial" charset="0"/>
              <a:ea typeface="ＭＳ Ｐゴシック" charset="0"/>
              <a:cs typeface="ＭＳ Ｐゴシック" charset="0"/>
            </a:endParaRPr>
          </a:p>
        </p:txBody>
      </p:sp>
      <p:sp>
        <p:nvSpPr>
          <p:cNvPr id="14338" name="Subtitle 2"/>
          <p:cNvSpPr>
            <a:spLocks noGrp="1"/>
          </p:cNvSpPr>
          <p:nvPr>
            <p:ph type="subTitle" idx="1"/>
          </p:nvPr>
        </p:nvSpPr>
        <p:spPr/>
        <p:txBody>
          <a:bodyPr>
            <a:normAutofit lnSpcReduction="10000"/>
          </a:bodyPr>
          <a:lstStyle/>
          <a:p>
            <a:pPr eaLnBrk="1" hangingPunct="1">
              <a:buFont typeface="Wingdings" charset="0"/>
              <a:buNone/>
            </a:pPr>
            <a:r>
              <a:rPr lang="en-US">
                <a:latin typeface="Arial" charset="0"/>
                <a:ea typeface="ＭＳ Ｐゴシック" charset="0"/>
                <a:cs typeface="ＭＳ Ｐゴシック" charset="0"/>
              </a:rPr>
              <a:t>Barbara J Howard, MD</a:t>
            </a:r>
          </a:p>
          <a:p>
            <a:pPr eaLnBrk="1" hangingPunct="1">
              <a:buFont typeface="Wingdings" charset="0"/>
              <a:buNone/>
            </a:pPr>
            <a:r>
              <a:rPr lang="en-US">
                <a:latin typeface="Arial" charset="0"/>
                <a:ea typeface="ＭＳ Ｐゴシック" charset="0"/>
                <a:cs typeface="ＭＳ Ｐゴシック" charset="0"/>
                <a:hlinkClick r:id="rId2"/>
              </a:rPr>
              <a:t>bhoward@chadis.com</a:t>
            </a:r>
            <a:endParaRPr lang="en-US">
              <a:latin typeface="Arial" charset="0"/>
              <a:ea typeface="ＭＳ Ｐゴシック" charset="0"/>
              <a:cs typeface="ＭＳ Ｐゴシック" charset="0"/>
            </a:endParaRPr>
          </a:p>
          <a:p>
            <a:pPr eaLnBrk="1" hangingPunct="1">
              <a:buFont typeface="Wingdings" charset="0"/>
              <a:buNone/>
            </a:pPr>
            <a:r>
              <a:rPr lang="en-US">
                <a:latin typeface="Arial" charset="0"/>
                <a:ea typeface="ＭＳ Ｐゴシック" charset="0"/>
                <a:cs typeface="ＭＳ Ｐゴシック" charset="0"/>
              </a:rPr>
              <a:t>www.CHADIS.com</a:t>
            </a:r>
          </a:p>
        </p:txBody>
      </p:sp>
    </p:spTree>
    <p:extLst>
      <p:ext uri="{BB962C8B-B14F-4D97-AF65-F5344CB8AC3E}">
        <p14:creationId xmlns:p14="http://schemas.microsoft.com/office/powerpoint/2010/main" val="354550977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457200" y="457200"/>
            <a:ext cx="8229600" cy="990600"/>
          </a:xfrm>
        </p:spPr>
        <p:txBody>
          <a:bodyPr/>
          <a:lstStyle/>
          <a:p>
            <a:pPr eaLnBrk="1" hangingPunct="1"/>
            <a:r>
              <a:rPr lang="en-US">
                <a:latin typeface="Arial" charset="0"/>
                <a:ea typeface="ＭＳ Ｐゴシック" charset="0"/>
                <a:cs typeface="ＭＳ Ｐゴシック" charset="0"/>
              </a:rPr>
              <a:t>CHADIS Graphic display of Vanderbilt</a:t>
            </a:r>
          </a:p>
        </p:txBody>
      </p:sp>
      <p:sp>
        <p:nvSpPr>
          <p:cNvPr id="50178" name="Rectangle 3"/>
          <p:cNvSpPr>
            <a:spLocks noGrp="1" noChangeArrowheads="1"/>
          </p:cNvSpPr>
          <p:nvPr>
            <p:ph idx="1"/>
          </p:nvPr>
        </p:nvSpPr>
        <p:spPr/>
        <p:txBody>
          <a:bodyPr/>
          <a:lstStyle/>
          <a:p>
            <a:pPr eaLnBrk="1" hangingPunct="1"/>
            <a:endParaRPr lang="en-US">
              <a:latin typeface="Arial" charset="0"/>
              <a:ea typeface="ＭＳ Ｐゴシック" charset="0"/>
              <a:cs typeface="ＭＳ Ｐゴシック" charset="0"/>
            </a:endParaRPr>
          </a:p>
        </p:txBody>
      </p:sp>
      <p:pic>
        <p:nvPicPr>
          <p:cNvPr id="5017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666875"/>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850599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US" dirty="0">
                <a:latin typeface="Arial" charset="0"/>
                <a:ea typeface="ＭＳ Ｐゴシック" charset="0"/>
                <a:cs typeface="ＭＳ Ｐゴシック" charset="0"/>
              </a:rPr>
              <a:t>Other </a:t>
            </a:r>
            <a:r>
              <a:rPr lang="en-US" dirty="0" smtClean="0">
                <a:latin typeface="Arial" charset="0"/>
                <a:ea typeface="ＭＳ Ｐゴシック" charset="0"/>
                <a:cs typeface="ＭＳ Ｐゴシック" charset="0"/>
              </a:rPr>
              <a:t>LA stimulants </a:t>
            </a:r>
            <a:r>
              <a:rPr lang="en-US" dirty="0">
                <a:latin typeface="Arial" charset="0"/>
                <a:ea typeface="ＭＳ Ｐゴシック" charset="0"/>
                <a:cs typeface="ＭＳ Ｐゴシック" charset="0"/>
              </a:rPr>
              <a:t>for ADHD</a:t>
            </a:r>
          </a:p>
        </p:txBody>
      </p:sp>
      <p:sp>
        <p:nvSpPr>
          <p:cNvPr id="52226" name="Rectangle 3"/>
          <p:cNvSpPr>
            <a:spLocks noGrp="1" noChangeArrowheads="1"/>
          </p:cNvSpPr>
          <p:nvPr>
            <p:ph idx="1"/>
          </p:nvPr>
        </p:nvSpPr>
        <p:spPr>
          <a:xfrm>
            <a:off x="457200" y="1554163"/>
            <a:ext cx="8229600" cy="4964112"/>
          </a:xfrm>
        </p:spPr>
        <p:txBody>
          <a:bodyPr>
            <a:normAutofit fontScale="92500" lnSpcReduction="10000"/>
          </a:bodyPr>
          <a:lstStyle/>
          <a:p>
            <a:pPr eaLnBrk="1" hangingPunct="1">
              <a:lnSpc>
                <a:spcPct val="90000"/>
              </a:lnSpc>
            </a:pPr>
            <a:r>
              <a:rPr lang="en-US" sz="2800" dirty="0" smtClean="0">
                <a:solidFill>
                  <a:schemeClr val="tx2"/>
                </a:solidFill>
                <a:latin typeface="Arial" charset="0"/>
                <a:ea typeface="ＭＳ Ｐゴシック" charset="0"/>
                <a:cs typeface="ＭＳ Ｐゴシック" charset="0"/>
              </a:rPr>
              <a:t>MPH</a:t>
            </a:r>
          </a:p>
          <a:p>
            <a:pPr lvl="1">
              <a:lnSpc>
                <a:spcPct val="90000"/>
              </a:lnSpc>
            </a:pPr>
            <a:r>
              <a:rPr lang="en-US" sz="2400" dirty="0" err="1" smtClean="0">
                <a:latin typeface="Arial" charset="0"/>
                <a:ea typeface="ＭＳ Ｐゴシック" charset="0"/>
                <a:cs typeface="ＭＳ Ｐゴシック" charset="0"/>
              </a:rPr>
              <a:t>Concerta</a:t>
            </a:r>
            <a:endParaRPr lang="en-US" sz="2400" dirty="0" smtClean="0">
              <a:latin typeface="Arial" charset="0"/>
              <a:ea typeface="ＭＳ Ｐゴシック" charset="0"/>
              <a:cs typeface="ＭＳ Ｐゴシック" charset="0"/>
            </a:endParaRPr>
          </a:p>
          <a:p>
            <a:pPr lvl="1">
              <a:lnSpc>
                <a:spcPct val="90000"/>
              </a:lnSpc>
            </a:pPr>
            <a:r>
              <a:rPr lang="en-US" sz="2400" dirty="0" smtClean="0">
                <a:latin typeface="Arial" charset="0"/>
                <a:ea typeface="ＭＳ Ｐゴシック" charset="0"/>
                <a:cs typeface="ＭＳ Ｐゴシック" charset="0"/>
              </a:rPr>
              <a:t>Focalin</a:t>
            </a:r>
            <a:r>
              <a:rPr lang="en-US" sz="2400" dirty="0">
                <a:latin typeface="Arial" charset="0"/>
                <a:ea typeface="ＭＳ Ｐゴシック" charset="0"/>
                <a:cs typeface="ＭＳ Ｐゴシック" charset="0"/>
              </a:rPr>
              <a:t>- d MPH- Short acting; ½ dose; same effectiveness and side effects</a:t>
            </a:r>
          </a:p>
          <a:p>
            <a:pPr lvl="1">
              <a:lnSpc>
                <a:spcPct val="90000"/>
              </a:lnSpc>
            </a:pPr>
            <a:r>
              <a:rPr lang="en-US" sz="2400" dirty="0">
                <a:latin typeface="Arial" charset="0"/>
                <a:ea typeface="ＭＳ Ｐゴシック" charset="0"/>
                <a:cs typeface="ＭＳ Ｐゴシック" charset="0"/>
              </a:rPr>
              <a:t>Focalin XR (5,10,20)- 10-12 hours, same side effects</a:t>
            </a:r>
          </a:p>
          <a:p>
            <a:pPr lvl="1">
              <a:lnSpc>
                <a:spcPct val="90000"/>
              </a:lnSpc>
            </a:pPr>
            <a:r>
              <a:rPr lang="en-US" sz="2400" dirty="0" err="1">
                <a:latin typeface="Arial" charset="0"/>
                <a:ea typeface="ＭＳ Ｐゴシック" charset="0"/>
                <a:cs typeface="ＭＳ Ｐゴシック" charset="0"/>
              </a:rPr>
              <a:t>Methylin</a:t>
            </a:r>
            <a:r>
              <a:rPr lang="en-US" sz="2400" dirty="0">
                <a:latin typeface="Arial" charset="0"/>
                <a:ea typeface="ＭＳ Ｐゴシック" charset="0"/>
                <a:cs typeface="ＭＳ Ｐゴシック" charset="0"/>
              </a:rPr>
              <a:t> liquid 5 or 10/5cc short acting</a:t>
            </a:r>
          </a:p>
          <a:p>
            <a:pPr lvl="1">
              <a:lnSpc>
                <a:spcPct val="90000"/>
              </a:lnSpc>
            </a:pPr>
            <a:r>
              <a:rPr lang="en-US" sz="2400" dirty="0" err="1">
                <a:latin typeface="Arial" charset="0"/>
                <a:ea typeface="ＭＳ Ｐゴシック" charset="0"/>
                <a:cs typeface="ＭＳ Ｐゴシック" charset="0"/>
              </a:rPr>
              <a:t>Metadate</a:t>
            </a:r>
            <a:r>
              <a:rPr lang="en-US" sz="2400" dirty="0">
                <a:latin typeface="Arial" charset="0"/>
                <a:ea typeface="ＭＳ Ｐゴシック" charset="0"/>
                <a:cs typeface="ＭＳ Ｐゴシック" charset="0"/>
              </a:rPr>
              <a:t> CD- MPH, 6 hours, can sprinkle</a:t>
            </a:r>
          </a:p>
          <a:p>
            <a:pPr lvl="1">
              <a:lnSpc>
                <a:spcPct val="90000"/>
              </a:lnSpc>
            </a:pPr>
            <a:r>
              <a:rPr lang="en-US" sz="2400" dirty="0">
                <a:latin typeface="Arial" charset="0"/>
                <a:ea typeface="ＭＳ Ｐゴシック" charset="0"/>
                <a:cs typeface="ＭＳ Ｐゴシック" charset="0"/>
              </a:rPr>
              <a:t>Ritalin LA- MPH, 8-10 hours</a:t>
            </a:r>
          </a:p>
          <a:p>
            <a:pPr lvl="1">
              <a:lnSpc>
                <a:spcPct val="90000"/>
              </a:lnSpc>
            </a:pPr>
            <a:r>
              <a:rPr lang="en-US" sz="2400" dirty="0" err="1">
                <a:latin typeface="Arial" charset="0"/>
                <a:ea typeface="ＭＳ Ｐゴシック" charset="0"/>
                <a:cs typeface="ＭＳ Ｐゴシック" charset="0"/>
              </a:rPr>
              <a:t>Daytrana</a:t>
            </a:r>
            <a:r>
              <a:rPr lang="en-US" sz="2400" dirty="0">
                <a:latin typeface="Arial" charset="0"/>
                <a:ea typeface="ＭＳ Ｐゴシック" charset="0"/>
                <a:cs typeface="ＭＳ Ｐゴシック" charset="0"/>
              </a:rPr>
              <a:t> or MTS or </a:t>
            </a:r>
            <a:r>
              <a:rPr lang="en-US" sz="2400" dirty="0" err="1" smtClean="0">
                <a:latin typeface="Arial" charset="0"/>
                <a:ea typeface="ＭＳ Ｐゴシック" charset="0"/>
                <a:cs typeface="ＭＳ Ｐゴシック" charset="0"/>
              </a:rPr>
              <a:t>MethyPatch</a:t>
            </a:r>
            <a:endParaRPr lang="en-US" sz="2400" dirty="0" smtClean="0">
              <a:latin typeface="Arial" charset="0"/>
              <a:ea typeface="ＭＳ Ｐゴシック" charset="0"/>
              <a:cs typeface="ＭＳ Ｐゴシック" charset="0"/>
            </a:endParaRPr>
          </a:p>
          <a:p>
            <a:pPr lvl="1">
              <a:lnSpc>
                <a:spcPct val="90000"/>
              </a:lnSpc>
            </a:pPr>
            <a:r>
              <a:rPr lang="en-US" sz="2400" dirty="0" err="1" smtClean="0">
                <a:latin typeface="Arial" charset="0"/>
                <a:ea typeface="ＭＳ Ｐゴシック" charset="0"/>
                <a:cs typeface="ＭＳ Ｐゴシック" charset="0"/>
              </a:rPr>
              <a:t>Quillivant</a:t>
            </a:r>
            <a:r>
              <a:rPr lang="en-US" sz="2400" dirty="0" smtClean="0">
                <a:latin typeface="Arial" charset="0"/>
                <a:ea typeface="ＭＳ Ｐゴシック" charset="0"/>
                <a:cs typeface="ＭＳ Ｐゴシック" charset="0"/>
              </a:rPr>
              <a:t> and </a:t>
            </a:r>
            <a:r>
              <a:rPr lang="en-US" sz="2400" smtClean="0">
                <a:latin typeface="Arial" charset="0"/>
                <a:ea typeface="ＭＳ Ｐゴシック" charset="0"/>
                <a:cs typeface="ＭＳ Ｐゴシック" charset="0"/>
              </a:rPr>
              <a:t>Quillichew</a:t>
            </a:r>
            <a:endParaRPr lang="en-US" sz="2400" dirty="0" smtClean="0">
              <a:latin typeface="Arial" charset="0"/>
              <a:ea typeface="ＭＳ Ｐゴシック" charset="0"/>
              <a:cs typeface="ＭＳ Ｐゴシック" charset="0"/>
            </a:endParaRPr>
          </a:p>
          <a:p>
            <a:pPr eaLnBrk="1" hangingPunct="1">
              <a:lnSpc>
                <a:spcPct val="90000"/>
              </a:lnSpc>
            </a:pPr>
            <a:r>
              <a:rPr lang="en-US" sz="2800" dirty="0" smtClean="0">
                <a:solidFill>
                  <a:srgbClr val="FF0000"/>
                </a:solidFill>
                <a:latin typeface="Arial" charset="0"/>
                <a:ea typeface="ＭＳ Ｐゴシック" charset="0"/>
                <a:cs typeface="ＭＳ Ｐゴシック" charset="0"/>
              </a:rPr>
              <a:t>DA</a:t>
            </a:r>
            <a:endParaRPr lang="en-US" sz="2800" dirty="0">
              <a:solidFill>
                <a:srgbClr val="FF0000"/>
              </a:solidFill>
              <a:latin typeface="Arial" charset="0"/>
              <a:ea typeface="ＭＳ Ｐゴシック" charset="0"/>
              <a:cs typeface="ＭＳ Ｐゴシック" charset="0"/>
            </a:endParaRPr>
          </a:p>
          <a:p>
            <a:pPr lvl="1">
              <a:lnSpc>
                <a:spcPct val="90000"/>
              </a:lnSpc>
            </a:pPr>
            <a:r>
              <a:rPr lang="en-US" sz="2400" dirty="0" err="1">
                <a:latin typeface="Arial" charset="0"/>
                <a:ea typeface="ＭＳ Ｐゴシック" charset="0"/>
                <a:cs typeface="ＭＳ Ｐゴシック" charset="0"/>
              </a:rPr>
              <a:t>Vyvanse</a:t>
            </a:r>
            <a:r>
              <a:rPr lang="en-US" sz="2400" dirty="0">
                <a:latin typeface="Arial" charset="0"/>
                <a:ea typeface="ＭＳ Ｐゴシック" charset="0"/>
                <a:cs typeface="ＭＳ Ｐゴシック" charset="0"/>
              </a:rPr>
              <a:t> = Slow release mixed salts of amphetamine</a:t>
            </a:r>
          </a:p>
          <a:p>
            <a:pPr lvl="1">
              <a:lnSpc>
                <a:spcPct val="90000"/>
              </a:lnSpc>
            </a:pPr>
            <a:r>
              <a:rPr lang="en-US" sz="2400" dirty="0" err="1">
                <a:latin typeface="Arial" charset="0"/>
                <a:ea typeface="ＭＳ Ｐゴシック" charset="0"/>
                <a:cs typeface="ＭＳ Ｐゴシック" charset="0"/>
              </a:rPr>
              <a:t>Procentra</a:t>
            </a:r>
            <a:r>
              <a:rPr lang="en-US" sz="2400" dirty="0">
                <a:latin typeface="Arial" charset="0"/>
                <a:ea typeface="ＭＳ Ｐゴシック" charset="0"/>
                <a:cs typeface="ＭＳ Ｐゴシック" charset="0"/>
              </a:rPr>
              <a:t> = Liquid Dexedrine 5 mg/5 </a:t>
            </a:r>
            <a:r>
              <a:rPr lang="en-US" sz="2400" dirty="0" smtClean="0">
                <a:latin typeface="Arial" charset="0"/>
                <a:ea typeface="ＭＳ Ｐゴシック" charset="0"/>
                <a:cs typeface="ＭＳ Ｐゴシック" charset="0"/>
              </a:rPr>
              <a:t>cc</a:t>
            </a:r>
          </a:p>
        </p:txBody>
      </p:sp>
    </p:spTree>
    <p:extLst>
      <p:ext uri="{BB962C8B-B14F-4D97-AF65-F5344CB8AC3E}">
        <p14:creationId xmlns:p14="http://schemas.microsoft.com/office/powerpoint/2010/main" val="28645775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549274" y="243530"/>
            <a:ext cx="8201131" cy="1737670"/>
          </a:xfrm>
        </p:spPr>
        <p:txBody>
          <a:bodyPr/>
          <a:lstStyle/>
          <a:p>
            <a:pPr eaLnBrk="1" hangingPunct="1"/>
            <a:r>
              <a:rPr lang="en-US" sz="4000" dirty="0">
                <a:latin typeface="Arial" charset="0"/>
                <a:ea typeface="ＭＳ Ｐゴシック" charset="0"/>
                <a:cs typeface="ＭＳ Ｐゴシック" charset="0"/>
              </a:rPr>
              <a:t>Methylphenidate Transdermal System or </a:t>
            </a:r>
            <a:r>
              <a:rPr lang="en-US" sz="4000" dirty="0" err="1">
                <a:latin typeface="Arial" charset="0"/>
                <a:ea typeface="ＭＳ Ｐゴシック" charset="0"/>
                <a:cs typeface="ＭＳ Ｐゴシック" charset="0"/>
              </a:rPr>
              <a:t>Daytrana</a:t>
            </a:r>
            <a:r>
              <a:rPr lang="en-US" sz="4000" dirty="0">
                <a:latin typeface="Arial" charset="0"/>
                <a:ea typeface="ＭＳ Ｐゴシック" charset="0"/>
                <a:cs typeface="ＭＳ Ｐゴシック" charset="0"/>
              </a:rPr>
              <a:t> or </a:t>
            </a:r>
            <a:r>
              <a:rPr lang="en-US" sz="4000" dirty="0" err="1">
                <a:latin typeface="Arial" charset="0"/>
                <a:ea typeface="ＭＳ Ｐゴシック" charset="0"/>
                <a:cs typeface="ＭＳ Ｐゴシック" charset="0"/>
              </a:rPr>
              <a:t>MethyPatch</a:t>
            </a:r>
            <a:endParaRPr lang="en-US" sz="4000" dirty="0">
              <a:latin typeface="Arial" charset="0"/>
              <a:ea typeface="ＭＳ Ｐゴシック" charset="0"/>
              <a:cs typeface="ＭＳ Ｐゴシック" charset="0"/>
            </a:endParaRPr>
          </a:p>
        </p:txBody>
      </p:sp>
      <p:sp>
        <p:nvSpPr>
          <p:cNvPr id="54274" name="Rectangle 3"/>
          <p:cNvSpPr>
            <a:spLocks noGrp="1" noChangeArrowheads="1"/>
          </p:cNvSpPr>
          <p:nvPr>
            <p:ph idx="1"/>
          </p:nvPr>
        </p:nvSpPr>
        <p:spPr>
          <a:xfrm>
            <a:off x="0" y="1981200"/>
            <a:ext cx="9144000" cy="4876800"/>
          </a:xfrm>
        </p:spPr>
        <p:txBody>
          <a:bodyPr/>
          <a:lstStyle/>
          <a:p>
            <a:pPr eaLnBrk="1" hangingPunct="1">
              <a:lnSpc>
                <a:spcPct val="90000"/>
              </a:lnSpc>
            </a:pPr>
            <a:r>
              <a:rPr lang="en-US" sz="2800">
                <a:latin typeface="Arial" charset="0"/>
                <a:ea typeface="ＭＳ Ｐゴシック" charset="0"/>
                <a:cs typeface="ＭＳ Ｐゴシック" charset="0"/>
              </a:rPr>
              <a:t>Takes 2 hours for effect, remove at 9 hours, lasts 12</a:t>
            </a:r>
          </a:p>
          <a:p>
            <a:pPr eaLnBrk="1" hangingPunct="1">
              <a:lnSpc>
                <a:spcPct val="90000"/>
              </a:lnSpc>
            </a:pPr>
            <a:r>
              <a:rPr lang="en-US" sz="2800">
                <a:latin typeface="Arial" charset="0"/>
                <a:ea typeface="ＭＳ Ｐゴシック" charset="0"/>
                <a:cs typeface="ＭＳ Ｐゴシック" charset="0"/>
              </a:rPr>
              <a:t>Signif. effective vs placebo </a:t>
            </a:r>
          </a:p>
          <a:p>
            <a:pPr eaLnBrk="1" hangingPunct="1">
              <a:lnSpc>
                <a:spcPct val="90000"/>
              </a:lnSpc>
            </a:pPr>
            <a:r>
              <a:rPr lang="en-US" sz="2800">
                <a:latin typeface="Arial" charset="0"/>
                <a:ea typeface="ＭＳ Ｐゴシック" charset="0"/>
                <a:cs typeface="ＭＳ Ｐゴシック" charset="0"/>
              </a:rPr>
              <a:t>Potential for sensitization to methylphenidate due to topical route</a:t>
            </a:r>
          </a:p>
          <a:p>
            <a:pPr eaLnBrk="1" hangingPunct="1">
              <a:lnSpc>
                <a:spcPct val="90000"/>
              </a:lnSpc>
            </a:pPr>
            <a:r>
              <a:rPr lang="en-US" sz="2800">
                <a:latin typeface="Arial" charset="0"/>
                <a:ea typeface="ＭＳ Ｐゴシック" charset="0"/>
                <a:cs typeface="ＭＳ Ｐゴシック" charset="0"/>
              </a:rPr>
              <a:t>MTS vs Concerta: Insomnia 13% vs 8%; anorexia 26% vs 19% </a:t>
            </a:r>
          </a:p>
          <a:p>
            <a:pPr eaLnBrk="1" hangingPunct="1">
              <a:lnSpc>
                <a:spcPct val="90000"/>
              </a:lnSpc>
            </a:pPr>
            <a:r>
              <a:rPr lang="en-US" sz="2800">
                <a:latin typeface="Arial" charset="0"/>
                <a:ea typeface="ＭＳ Ｐゴシック" charset="0"/>
                <a:cs typeface="ＭＳ Ｐゴシック" charset="0"/>
              </a:rPr>
              <a:t>12.5 cm = 18 mg Concerta, 18.75 cm = 27 mg Concerta, 25 cm = 36 mg Concerta, 37.5 cm = 54 mg Concerta </a:t>
            </a:r>
          </a:p>
        </p:txBody>
      </p:sp>
    </p:spTree>
    <p:extLst>
      <p:ext uri="{BB962C8B-B14F-4D97-AF65-F5344CB8AC3E}">
        <p14:creationId xmlns:p14="http://schemas.microsoft.com/office/powerpoint/2010/main" val="56051383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Procentra</a:t>
            </a:r>
            <a:endParaRPr lang="en-US" dirty="0"/>
          </a:p>
        </p:txBody>
      </p:sp>
      <p:sp>
        <p:nvSpPr>
          <p:cNvPr id="3" name="Content Placeholder 2"/>
          <p:cNvSpPr>
            <a:spLocks noGrp="1"/>
          </p:cNvSpPr>
          <p:nvPr>
            <p:ph idx="1"/>
          </p:nvPr>
        </p:nvSpPr>
        <p:spPr>
          <a:xfrm>
            <a:off x="457200" y="1217654"/>
            <a:ext cx="8229600" cy="5131541"/>
          </a:xfrm>
        </p:spPr>
        <p:txBody>
          <a:bodyPr/>
          <a:lstStyle/>
          <a:p>
            <a:r>
              <a:rPr lang="en-US" dirty="0" err="1" smtClean="0">
                <a:solidFill>
                  <a:srgbClr val="FF0000"/>
                </a:solidFill>
              </a:rPr>
              <a:t>Dextroamphetamine</a:t>
            </a:r>
            <a:r>
              <a:rPr lang="en-US" dirty="0" smtClean="0"/>
              <a:t> 5 mg/5 ml</a:t>
            </a:r>
          </a:p>
          <a:p>
            <a:r>
              <a:rPr lang="en-US" dirty="0" smtClean="0"/>
              <a:t>Lasts 4-8 hours; T1/2 11.75 hours. Bubble gum flavor.</a:t>
            </a:r>
          </a:p>
          <a:p>
            <a:r>
              <a:rPr lang="en-US" dirty="0" smtClean="0"/>
              <a:t>3 years +</a:t>
            </a:r>
          </a:p>
          <a:p>
            <a:r>
              <a:rPr lang="en-US" dirty="0" smtClean="0"/>
              <a:t>3-5 years start with 2.5 mg, 6+yrs start 5 mg</a:t>
            </a:r>
          </a:p>
          <a:p>
            <a:r>
              <a:rPr lang="en-US" dirty="0" smtClean="0"/>
              <a:t>Max. 40 mg</a:t>
            </a:r>
          </a:p>
          <a:p>
            <a:endParaRPr lang="en-US" dirty="0"/>
          </a:p>
        </p:txBody>
      </p:sp>
    </p:spTree>
    <p:extLst>
      <p:ext uri="{BB962C8B-B14F-4D97-AF65-F5344CB8AC3E}">
        <p14:creationId xmlns:p14="http://schemas.microsoft.com/office/powerpoint/2010/main" val="2540373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Zenzedi</a:t>
            </a:r>
            <a:r>
              <a:rPr lang="en-US" dirty="0" smtClean="0"/>
              <a:t>  (IR)</a:t>
            </a:r>
            <a:endParaRPr lang="en-US" dirty="0"/>
          </a:p>
        </p:txBody>
      </p:sp>
      <p:sp>
        <p:nvSpPr>
          <p:cNvPr id="3" name="Content Placeholder 2"/>
          <p:cNvSpPr>
            <a:spLocks noGrp="1"/>
          </p:cNvSpPr>
          <p:nvPr>
            <p:ph idx="1"/>
          </p:nvPr>
        </p:nvSpPr>
        <p:spPr/>
        <p:txBody>
          <a:bodyPr/>
          <a:lstStyle/>
          <a:p>
            <a:r>
              <a:rPr lang="en-US" dirty="0" err="1" smtClean="0">
                <a:solidFill>
                  <a:srgbClr val="FF0000"/>
                </a:solidFill>
              </a:rPr>
              <a:t>Dextroamphetamine</a:t>
            </a:r>
            <a:r>
              <a:rPr lang="en-US" dirty="0" smtClean="0"/>
              <a:t> IR tablet</a:t>
            </a:r>
          </a:p>
          <a:p>
            <a:r>
              <a:rPr lang="en-US" dirty="0" smtClean="0"/>
              <a:t>Dose 2.5, 5, 7.5, 10, 15, 20, 30</a:t>
            </a:r>
          </a:p>
          <a:p>
            <a:r>
              <a:rPr lang="en-US" dirty="0" smtClean="0"/>
              <a:t>Ages 3-16</a:t>
            </a:r>
          </a:p>
          <a:p>
            <a:r>
              <a:rPr lang="en-US" dirty="0" smtClean="0"/>
              <a:t>3-5 </a:t>
            </a:r>
            <a:r>
              <a:rPr lang="en-US" dirty="0" err="1" smtClean="0"/>
              <a:t>yrs</a:t>
            </a:r>
            <a:r>
              <a:rPr lang="en-US" dirty="0" smtClean="0"/>
              <a:t> give 2.5 and increase; 6yrs+ 5 mg and increase; max 40</a:t>
            </a:r>
          </a:p>
          <a:p>
            <a:r>
              <a:rPr lang="en-US" dirty="0" smtClean="0"/>
              <a:t>Peaks at 3 hours, second dose at 4-6 hours</a:t>
            </a:r>
            <a:endParaRPr lang="en-US" dirty="0"/>
          </a:p>
        </p:txBody>
      </p:sp>
    </p:spTree>
    <p:extLst>
      <p:ext uri="{BB962C8B-B14F-4D97-AF65-F5344CB8AC3E}">
        <p14:creationId xmlns:p14="http://schemas.microsoft.com/office/powerpoint/2010/main" val="20069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 ODT</a:t>
            </a:r>
            <a:endParaRPr lang="en-US" dirty="0"/>
          </a:p>
        </p:txBody>
      </p:sp>
      <p:sp>
        <p:nvSpPr>
          <p:cNvPr id="3" name="Content Placeholder 2"/>
          <p:cNvSpPr>
            <a:spLocks noGrp="1"/>
          </p:cNvSpPr>
          <p:nvPr>
            <p:ph idx="1"/>
          </p:nvPr>
        </p:nvSpPr>
        <p:spPr/>
        <p:txBody>
          <a:bodyPr/>
          <a:lstStyle/>
          <a:p>
            <a:r>
              <a:rPr lang="en-US" dirty="0" smtClean="0"/>
              <a:t>Oral dissolving tablet</a:t>
            </a:r>
          </a:p>
          <a:p>
            <a:r>
              <a:rPr lang="en-US" dirty="0"/>
              <a:t>On tongue; do not chew; do not push through foil or touch with wet hands; </a:t>
            </a:r>
          </a:p>
        </p:txBody>
      </p:sp>
    </p:spTree>
    <p:extLst>
      <p:ext uri="{BB962C8B-B14F-4D97-AF65-F5344CB8AC3E}">
        <p14:creationId xmlns:p14="http://schemas.microsoft.com/office/powerpoint/2010/main" val="3272942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Cotempla</a:t>
            </a:r>
            <a:r>
              <a:rPr lang="en-US" dirty="0" smtClean="0"/>
              <a:t> XR-ODT</a:t>
            </a:r>
            <a:endParaRPr lang="en-US" dirty="0"/>
          </a:p>
        </p:txBody>
      </p:sp>
      <p:sp>
        <p:nvSpPr>
          <p:cNvPr id="3" name="Content Placeholder 2"/>
          <p:cNvSpPr>
            <a:spLocks noGrp="1"/>
          </p:cNvSpPr>
          <p:nvPr>
            <p:ph idx="1"/>
          </p:nvPr>
        </p:nvSpPr>
        <p:spPr>
          <a:xfrm>
            <a:off x="457200" y="1215571"/>
            <a:ext cx="8229600" cy="5279571"/>
          </a:xfrm>
        </p:spPr>
        <p:txBody>
          <a:bodyPr/>
          <a:lstStyle/>
          <a:p>
            <a:r>
              <a:rPr lang="en-US" dirty="0" smtClean="0"/>
              <a:t>Long</a:t>
            </a:r>
            <a:r>
              <a:rPr lang="en-US" dirty="0"/>
              <a:t>-acting </a:t>
            </a:r>
            <a:r>
              <a:rPr lang="en-US" dirty="0" smtClean="0"/>
              <a:t>oral dissolving </a:t>
            </a:r>
            <a:r>
              <a:rPr lang="en-US" dirty="0" smtClean="0">
                <a:solidFill>
                  <a:schemeClr val="tx2"/>
                </a:solidFill>
              </a:rPr>
              <a:t>methylphenidate.</a:t>
            </a:r>
            <a:r>
              <a:rPr lang="en-US" dirty="0" smtClean="0"/>
              <a:t> </a:t>
            </a:r>
          </a:p>
          <a:p>
            <a:r>
              <a:rPr lang="en-US" dirty="0" err="1" smtClean="0"/>
              <a:t>Signif</a:t>
            </a:r>
            <a:r>
              <a:rPr lang="en-US" dirty="0" smtClean="0"/>
              <a:t> diff from placebo 1-12 hours</a:t>
            </a:r>
          </a:p>
          <a:p>
            <a:r>
              <a:rPr lang="en-US" dirty="0" smtClean="0"/>
              <a:t>8.6 (10 mg MPH ER), 17.3 (20), 25.9 (30) mg</a:t>
            </a:r>
          </a:p>
          <a:p>
            <a:r>
              <a:rPr lang="en-US" dirty="0" smtClean="0"/>
              <a:t>25% IR, 75% ER.   Do not chew or </a:t>
            </a:r>
            <a:r>
              <a:rPr lang="en-US" dirty="0" err="1" smtClean="0"/>
              <a:t>crush.Grape</a:t>
            </a:r>
            <a:r>
              <a:rPr lang="en-US" dirty="0" smtClean="0"/>
              <a:t>.</a:t>
            </a:r>
            <a:endParaRPr lang="en-US" dirty="0"/>
          </a:p>
        </p:txBody>
      </p:sp>
      <p:pic>
        <p:nvPicPr>
          <p:cNvPr id="4" name="Picture 3"/>
          <p:cNvPicPr>
            <a:picLocks noChangeAspect="1"/>
          </p:cNvPicPr>
          <p:nvPr/>
        </p:nvPicPr>
        <p:blipFill>
          <a:blip r:embed="rId2"/>
          <a:stretch>
            <a:fillRect/>
          </a:stretch>
        </p:blipFill>
        <p:spPr>
          <a:xfrm>
            <a:off x="482600" y="3461616"/>
            <a:ext cx="8166100" cy="1530764"/>
          </a:xfrm>
          <a:prstGeom prst="rect">
            <a:avLst/>
          </a:prstGeom>
        </p:spPr>
      </p:pic>
      <p:sp>
        <p:nvSpPr>
          <p:cNvPr id="6" name="TextBox 5"/>
          <p:cNvSpPr txBox="1"/>
          <p:nvPr/>
        </p:nvSpPr>
        <p:spPr>
          <a:xfrm>
            <a:off x="689429" y="5023135"/>
            <a:ext cx="7765142" cy="1384995"/>
          </a:xfrm>
          <a:prstGeom prst="rect">
            <a:avLst/>
          </a:prstGeom>
          <a:noFill/>
        </p:spPr>
        <p:txBody>
          <a:bodyPr wrap="square" rtlCol="0">
            <a:spAutoFit/>
          </a:bodyPr>
          <a:lstStyle/>
          <a:p>
            <a:r>
              <a:rPr lang="en-US" sz="2800" dirty="0" smtClean="0"/>
              <a:t>Ages 6-17</a:t>
            </a:r>
          </a:p>
          <a:p>
            <a:r>
              <a:rPr lang="en-US" sz="2800" dirty="0" smtClean="0"/>
              <a:t>Start at 17.3, increase weekly, max 51.8  mg</a:t>
            </a:r>
          </a:p>
          <a:p>
            <a:r>
              <a:rPr lang="sv-SE" sz="2800" dirty="0"/>
              <a:t>Call 844-423-</a:t>
            </a:r>
            <a:r>
              <a:rPr lang="sv-SE" sz="2800" dirty="0" smtClean="0"/>
              <a:t>9369 for </a:t>
            </a:r>
            <a:r>
              <a:rPr lang="sv-SE" sz="2800" dirty="0" err="1" smtClean="0"/>
              <a:t>availability</a:t>
            </a:r>
            <a:endParaRPr lang="en-US" sz="2800" dirty="0"/>
          </a:p>
        </p:txBody>
      </p:sp>
    </p:spTree>
    <p:extLst>
      <p:ext uri="{BB962C8B-B14F-4D97-AF65-F5344CB8AC3E}">
        <p14:creationId xmlns:p14="http://schemas.microsoft.com/office/powerpoint/2010/main" val="3849784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525534"/>
          </a:xfrm>
        </p:spPr>
        <p:txBody>
          <a:bodyPr/>
          <a:lstStyle/>
          <a:p>
            <a:r>
              <a:rPr lang="en-US" dirty="0" err="1" smtClean="0"/>
              <a:t>Adzenys</a:t>
            </a:r>
            <a:r>
              <a:rPr lang="en-US" dirty="0"/>
              <a:t> </a:t>
            </a:r>
            <a:r>
              <a:rPr lang="en-US" dirty="0" smtClean="0"/>
              <a:t>XR -ODT</a:t>
            </a:r>
            <a:endParaRPr lang="en-US" dirty="0"/>
          </a:p>
        </p:txBody>
      </p:sp>
      <p:sp>
        <p:nvSpPr>
          <p:cNvPr id="3" name="Content Placeholder 2"/>
          <p:cNvSpPr>
            <a:spLocks noGrp="1"/>
          </p:cNvSpPr>
          <p:nvPr>
            <p:ph idx="1"/>
          </p:nvPr>
        </p:nvSpPr>
        <p:spPr>
          <a:xfrm>
            <a:off x="457200" y="939333"/>
            <a:ext cx="8229600" cy="5653391"/>
          </a:xfrm>
        </p:spPr>
        <p:txBody>
          <a:bodyPr>
            <a:normAutofit fontScale="92500" lnSpcReduction="20000"/>
          </a:bodyPr>
          <a:lstStyle/>
          <a:p>
            <a:r>
              <a:rPr lang="sv-SE" sz="2400" dirty="0" err="1" smtClean="0"/>
              <a:t>Orally</a:t>
            </a:r>
            <a:r>
              <a:rPr lang="sv-SE" sz="2400" dirty="0" smtClean="0"/>
              <a:t> </a:t>
            </a:r>
            <a:r>
              <a:rPr lang="sv-SE" sz="2400" dirty="0" err="1" smtClean="0"/>
              <a:t>disintegrating</a:t>
            </a:r>
            <a:r>
              <a:rPr lang="sv-SE" sz="2400" dirty="0" smtClean="0"/>
              <a:t> </a:t>
            </a:r>
            <a:r>
              <a:rPr lang="sv-SE" sz="2400" dirty="0" smtClean="0">
                <a:solidFill>
                  <a:srgbClr val="FF0000"/>
                </a:solidFill>
              </a:rPr>
              <a:t>mixed salts </a:t>
            </a:r>
            <a:r>
              <a:rPr lang="sv-SE" sz="2400" dirty="0" err="1" smtClean="0">
                <a:solidFill>
                  <a:srgbClr val="FF0000"/>
                </a:solidFill>
              </a:rPr>
              <a:t>amphetamine</a:t>
            </a:r>
            <a:endParaRPr lang="sv-SE" sz="2400" dirty="0" smtClean="0">
              <a:solidFill>
                <a:srgbClr val="FF0000"/>
              </a:solidFill>
            </a:endParaRPr>
          </a:p>
          <a:p>
            <a:r>
              <a:rPr lang="en-US" sz="2400" dirty="0"/>
              <a:t>5 hours maximum concentration if fasting; 7 hours with food and 19% reduction in maximum concentration. </a:t>
            </a:r>
            <a:endParaRPr lang="en-US" sz="2400" dirty="0" smtClean="0"/>
          </a:p>
          <a:p>
            <a:r>
              <a:rPr lang="sv-SE" sz="2400" dirty="0" smtClean="0"/>
              <a:t>Age 6+</a:t>
            </a:r>
          </a:p>
          <a:p>
            <a:r>
              <a:rPr lang="sv-SE" sz="2400" dirty="0" smtClean="0"/>
              <a:t>50% IR, 50% ER</a:t>
            </a:r>
          </a:p>
          <a:p>
            <a:r>
              <a:rPr lang="sv-SE" sz="2400" dirty="0" smtClean="0"/>
              <a:t>3.1, 6.3, 9.4, 12.5, 15.7, 18.8  mg Orange</a:t>
            </a:r>
          </a:p>
          <a:p>
            <a:r>
              <a:rPr lang="sv-SE" sz="2400" dirty="0" smtClean="0"/>
              <a:t>Start at 6.3 and </a:t>
            </a:r>
            <a:r>
              <a:rPr lang="sv-SE" sz="2400" dirty="0" err="1" smtClean="0"/>
              <a:t>increase</a:t>
            </a:r>
            <a:r>
              <a:rPr lang="sv-SE" sz="2400" dirty="0" smtClean="0"/>
              <a:t> </a:t>
            </a:r>
            <a:r>
              <a:rPr lang="sv-SE" sz="2400" dirty="0" err="1" smtClean="0"/>
              <a:t>wkly</a:t>
            </a:r>
            <a:r>
              <a:rPr lang="sv-SE" sz="2400" dirty="0" smtClean="0"/>
              <a:t>,</a:t>
            </a:r>
          </a:p>
          <a:p>
            <a:r>
              <a:rPr lang="sv-SE" sz="2400" dirty="0" smtClean="0"/>
              <a:t>Max 18.8 for 6-12 yr </a:t>
            </a:r>
            <a:r>
              <a:rPr lang="sv-SE" sz="2400" dirty="0" err="1" smtClean="0"/>
              <a:t>olds</a:t>
            </a:r>
            <a:r>
              <a:rPr lang="sv-SE" sz="2400" dirty="0" smtClean="0"/>
              <a:t>; 12.5 for 13-17</a:t>
            </a:r>
          </a:p>
          <a:p>
            <a:r>
              <a:rPr lang="sv-SE" sz="2400" dirty="0" smtClean="0"/>
              <a:t>18.8 = 30 mg Adderall XR</a:t>
            </a:r>
          </a:p>
          <a:p>
            <a:r>
              <a:rPr lang="sv-SE" sz="2400" dirty="0" err="1" smtClean="0"/>
              <a:t>Exactly</a:t>
            </a:r>
            <a:r>
              <a:rPr lang="sv-SE" sz="2400" dirty="0" smtClean="0"/>
              <a:t> the same </a:t>
            </a:r>
            <a:r>
              <a:rPr lang="sv-SE" sz="2400" dirty="0" err="1" smtClean="0"/>
              <a:t>pharmacodynamics</a:t>
            </a:r>
            <a:r>
              <a:rPr lang="sv-SE" sz="2400" dirty="0" smtClean="0"/>
              <a:t> as Adderall XR</a:t>
            </a:r>
          </a:p>
          <a:p>
            <a:r>
              <a:rPr lang="sv-SE" sz="2400" dirty="0"/>
              <a:t>Call 844-423-</a:t>
            </a:r>
            <a:r>
              <a:rPr lang="sv-SE" sz="2400" dirty="0" smtClean="0"/>
              <a:t>9369 for </a:t>
            </a:r>
            <a:r>
              <a:rPr lang="sv-SE" sz="2400" dirty="0" err="1" smtClean="0"/>
              <a:t>availability</a:t>
            </a:r>
            <a:endParaRPr lang="sv-SE" sz="2400" dirty="0"/>
          </a:p>
          <a:p>
            <a:endParaRPr lang="sv-SE" sz="2000" dirty="0" smtClean="0"/>
          </a:p>
          <a:p>
            <a:endParaRPr lang="en-US" sz="2000" dirty="0"/>
          </a:p>
        </p:txBody>
      </p:sp>
    </p:spTree>
    <p:extLst>
      <p:ext uri="{BB962C8B-B14F-4D97-AF65-F5344CB8AC3E}">
        <p14:creationId xmlns:p14="http://schemas.microsoft.com/office/powerpoint/2010/main" val="1175823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Adzenys</a:t>
            </a:r>
            <a:r>
              <a:rPr lang="en-US" dirty="0" smtClean="0"/>
              <a:t> XR ODT</a:t>
            </a:r>
            <a:endParaRPr lang="en-US" dirty="0"/>
          </a:p>
        </p:txBody>
      </p:sp>
      <p:pic>
        <p:nvPicPr>
          <p:cNvPr id="4" name="Content Placeholder 3"/>
          <p:cNvPicPr>
            <a:picLocks noGrp="1" noChangeAspect="1"/>
          </p:cNvPicPr>
          <p:nvPr>
            <p:ph idx="1"/>
          </p:nvPr>
        </p:nvPicPr>
        <p:blipFill>
          <a:blip r:embed="rId2"/>
          <a:srcRect t="1885" b="1885"/>
          <a:stretch>
            <a:fillRect/>
          </a:stretch>
        </p:blipFill>
        <p:spPr>
          <a:prstGeom prst="rect">
            <a:avLst/>
          </a:prstGeom>
        </p:spPr>
      </p:pic>
    </p:spTree>
    <p:extLst>
      <p:ext uri="{BB962C8B-B14F-4D97-AF65-F5344CB8AC3E}">
        <p14:creationId xmlns:p14="http://schemas.microsoft.com/office/powerpoint/2010/main" val="1558983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XR medications</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692876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304800" y="277813"/>
            <a:ext cx="8382000" cy="2197100"/>
          </a:xfrm>
        </p:spPr>
        <p:txBody>
          <a:bodyPr/>
          <a:lstStyle/>
          <a:p>
            <a:pPr eaLnBrk="1" hangingPunct="1"/>
            <a:r>
              <a:rPr lang="en-US" sz="2800">
                <a:latin typeface="Arial" charset="0"/>
                <a:ea typeface="ＭＳ Ｐゴシック" charset="0"/>
                <a:cs typeface="ＭＳ Ｐゴシック" charset="0"/>
              </a:rPr>
              <a:t>I &amp; my spouse have the following financial relationship with the manufacturer of any commercial product and/or provider of commercial services discussed in this CME activity: CHADIS</a:t>
            </a:r>
          </a:p>
        </p:txBody>
      </p:sp>
      <p:sp>
        <p:nvSpPr>
          <p:cNvPr id="15362" name="Rectangle 3"/>
          <p:cNvSpPr>
            <a:spLocks noGrp="1" noChangeArrowheads="1"/>
          </p:cNvSpPr>
          <p:nvPr>
            <p:ph idx="1"/>
          </p:nvPr>
        </p:nvSpPr>
        <p:spPr>
          <a:xfrm>
            <a:off x="304800" y="2474913"/>
            <a:ext cx="8602663" cy="4057650"/>
          </a:xfrm>
        </p:spPr>
        <p:txBody>
          <a:bodyPr>
            <a:normAutofit fontScale="92500" lnSpcReduction="10000"/>
          </a:bodyPr>
          <a:lstStyle/>
          <a:p>
            <a:pPr eaLnBrk="1" hangingPunct="1">
              <a:lnSpc>
                <a:spcPct val="80000"/>
              </a:lnSpc>
              <a:buFont typeface="Wingdings" charset="0"/>
              <a:buNone/>
            </a:pPr>
            <a:r>
              <a:rPr lang="en-US" sz="2400">
                <a:latin typeface="Arial" charset="0"/>
                <a:ea typeface="ＭＳ Ｐゴシック" charset="0"/>
                <a:cs typeface="ＭＳ Ｐゴシック" charset="0"/>
              </a:rPr>
              <a:t>The Center for Promotion of Child Development through Primary Care and its for-profit subsidiary, Total Child Health, Inc. developed CHADIS, a web-based screening and decision support system. Dr. Howard is President and she and her spouse Dr. Sturner are members of the Board of Directors of the for-profit subsidiary, Total Child Health.  Dr. Sturner is Director of the Center and both are members of its Board of Directors. They are paid consultants to both entities. The terms of the arrangement are being managed by The Johns Hopkins University in accordance with its conflict of interest policies.</a:t>
            </a:r>
          </a:p>
          <a:p>
            <a:pPr eaLnBrk="1" hangingPunct="1">
              <a:lnSpc>
                <a:spcPct val="80000"/>
              </a:lnSpc>
              <a:buFontTx/>
              <a:buNone/>
            </a:pPr>
            <a:endParaRPr lang="en-US" sz="2400">
              <a:latin typeface="Arial" charset="0"/>
              <a:ea typeface="ＭＳ Ｐゴシック" charset="0"/>
              <a:cs typeface="ＭＳ Ｐゴシック" charset="0"/>
            </a:endParaRPr>
          </a:p>
          <a:p>
            <a:pPr eaLnBrk="1" hangingPunct="1">
              <a:lnSpc>
                <a:spcPct val="80000"/>
              </a:lnSpc>
              <a:buFontTx/>
              <a:buNone/>
            </a:pPr>
            <a:r>
              <a:rPr lang="en-US" sz="2400">
                <a:latin typeface="Arial" charset="0"/>
                <a:ea typeface="ＭＳ Ｐゴシック" charset="0"/>
                <a:cs typeface="ＭＳ Ｐゴシック" charset="0"/>
              </a:rPr>
              <a:t>I do not intend to discuss an unapproved/investigational use of a commercial product/device in my presentation.</a:t>
            </a:r>
          </a:p>
        </p:txBody>
      </p:sp>
    </p:spTree>
    <p:extLst>
      <p:ext uri="{BB962C8B-B14F-4D97-AF65-F5344CB8AC3E}">
        <p14:creationId xmlns:p14="http://schemas.microsoft.com/office/powerpoint/2010/main" val="962016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Aptensio</a:t>
            </a:r>
            <a:r>
              <a:rPr lang="en-US" dirty="0" smtClean="0"/>
              <a:t> XR capsules</a:t>
            </a:r>
            <a:endParaRPr lang="en-US" dirty="0"/>
          </a:p>
        </p:txBody>
      </p:sp>
      <p:sp>
        <p:nvSpPr>
          <p:cNvPr id="3" name="Content Placeholder 2"/>
          <p:cNvSpPr>
            <a:spLocks noGrp="1"/>
          </p:cNvSpPr>
          <p:nvPr>
            <p:ph idx="1"/>
          </p:nvPr>
        </p:nvSpPr>
        <p:spPr>
          <a:xfrm>
            <a:off x="457200" y="1252444"/>
            <a:ext cx="8229600" cy="4873719"/>
          </a:xfrm>
        </p:spPr>
        <p:txBody>
          <a:bodyPr/>
          <a:lstStyle/>
          <a:p>
            <a:r>
              <a:rPr lang="en-US" dirty="0" smtClean="0">
                <a:solidFill>
                  <a:schemeClr val="tx2"/>
                </a:solidFill>
              </a:rPr>
              <a:t>Methylphenidate</a:t>
            </a:r>
            <a:r>
              <a:rPr lang="en-US" dirty="0" smtClean="0"/>
              <a:t> extended release</a:t>
            </a:r>
          </a:p>
          <a:p>
            <a:r>
              <a:rPr lang="en-US" dirty="0" smtClean="0"/>
              <a:t>6 years+</a:t>
            </a:r>
          </a:p>
          <a:p>
            <a:r>
              <a:rPr lang="en-US" dirty="0" smtClean="0"/>
              <a:t>IR 40%, controlled </a:t>
            </a:r>
            <a:r>
              <a:rPr lang="en-US" dirty="0"/>
              <a:t>release </a:t>
            </a:r>
            <a:r>
              <a:rPr lang="en-US" dirty="0" smtClean="0"/>
              <a:t>layer 60%</a:t>
            </a:r>
          </a:p>
          <a:p>
            <a:r>
              <a:rPr lang="en-US" dirty="0" smtClean="0"/>
              <a:t>10 </a:t>
            </a:r>
            <a:r>
              <a:rPr lang="en-US" dirty="0"/>
              <a:t>mg, </a:t>
            </a:r>
            <a:r>
              <a:rPr lang="en-US" dirty="0" smtClean="0"/>
              <a:t>15, 20, 30, 40, 50, 60 </a:t>
            </a:r>
            <a:r>
              <a:rPr lang="en-US" dirty="0"/>
              <a:t>mg </a:t>
            </a:r>
            <a:r>
              <a:rPr lang="en-US" dirty="0" smtClean="0"/>
              <a:t>equivalent </a:t>
            </a:r>
            <a:r>
              <a:rPr lang="en-US" dirty="0"/>
              <a:t>to 8.6 mg, </a:t>
            </a:r>
            <a:r>
              <a:rPr lang="en-US" dirty="0" smtClean="0"/>
              <a:t>13.0, 17.3, 25.9, 34.6, 43.2, </a:t>
            </a:r>
            <a:r>
              <a:rPr lang="en-US" dirty="0"/>
              <a:t>or </a:t>
            </a:r>
            <a:r>
              <a:rPr lang="en-US" dirty="0" smtClean="0"/>
              <a:t>51.9 </a:t>
            </a:r>
            <a:r>
              <a:rPr lang="en-US" dirty="0"/>
              <a:t>of methylphenidate free </a:t>
            </a:r>
            <a:r>
              <a:rPr lang="en-US" dirty="0" smtClean="0"/>
              <a:t>base. </a:t>
            </a:r>
          </a:p>
          <a:p>
            <a:r>
              <a:rPr lang="en-US" dirty="0" smtClean="0"/>
              <a:t>Start at 10 mg, increase </a:t>
            </a:r>
            <a:r>
              <a:rPr lang="en-US" dirty="0" err="1" smtClean="0"/>
              <a:t>wkly</a:t>
            </a:r>
            <a:r>
              <a:rPr lang="en-US" dirty="0" smtClean="0"/>
              <a:t>, max 60. Only 20 &amp; 40 mg better than placebo.</a:t>
            </a:r>
          </a:p>
          <a:p>
            <a:r>
              <a:rPr lang="en-US" dirty="0" smtClean="0"/>
              <a:t>Can sprinkle, do not chew or store. Avoid fat.  </a:t>
            </a:r>
            <a:endParaRPr lang="en-US" dirty="0"/>
          </a:p>
        </p:txBody>
      </p:sp>
    </p:spTree>
    <p:extLst>
      <p:ext uri="{BB962C8B-B14F-4D97-AF65-F5344CB8AC3E}">
        <p14:creationId xmlns:p14="http://schemas.microsoft.com/office/powerpoint/2010/main" val="1780241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36127"/>
          </a:xfrm>
        </p:spPr>
        <p:txBody>
          <a:bodyPr/>
          <a:lstStyle/>
          <a:p>
            <a:r>
              <a:rPr lang="en-US" dirty="0" err="1" smtClean="0"/>
              <a:t>Aptensio</a:t>
            </a:r>
            <a:endParaRPr lang="en-US" dirty="0"/>
          </a:p>
        </p:txBody>
      </p:sp>
      <p:pic>
        <p:nvPicPr>
          <p:cNvPr id="4" name="Content Placeholder 3"/>
          <p:cNvPicPr>
            <a:picLocks noGrp="1" noChangeAspect="1"/>
          </p:cNvPicPr>
          <p:nvPr>
            <p:ph idx="1"/>
          </p:nvPr>
        </p:nvPicPr>
        <p:blipFill>
          <a:blip r:embed="rId2"/>
          <a:srcRect l="6382" r="6382"/>
          <a:stretch>
            <a:fillRect/>
          </a:stretch>
        </p:blipFill>
        <p:spPr>
          <a:xfrm>
            <a:off x="457200" y="1182864"/>
            <a:ext cx="8229600" cy="4943299"/>
          </a:xfrm>
        </p:spPr>
      </p:pic>
    </p:spTree>
    <p:extLst>
      <p:ext uri="{BB962C8B-B14F-4D97-AF65-F5344CB8AC3E}">
        <p14:creationId xmlns:p14="http://schemas.microsoft.com/office/powerpoint/2010/main" val="843638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Aptensio</a:t>
            </a:r>
            <a:r>
              <a:rPr lang="en-US" dirty="0" smtClean="0"/>
              <a:t> </a:t>
            </a:r>
            <a:r>
              <a:rPr lang="en-US" dirty="0" err="1" smtClean="0"/>
              <a:t>vs</a:t>
            </a:r>
            <a:r>
              <a:rPr lang="en-US" dirty="0" smtClean="0"/>
              <a:t> Placebo</a:t>
            </a:r>
            <a:endParaRPr lang="en-US" dirty="0"/>
          </a:p>
        </p:txBody>
      </p:sp>
      <p:pic>
        <p:nvPicPr>
          <p:cNvPr id="4" name="Content Placeholder 3"/>
          <p:cNvPicPr>
            <a:picLocks noGrp="1" noChangeAspect="1"/>
          </p:cNvPicPr>
          <p:nvPr>
            <p:ph idx="1"/>
          </p:nvPr>
        </p:nvPicPr>
        <p:blipFill>
          <a:blip r:embed="rId2"/>
          <a:srcRect t="3310" b="3310"/>
          <a:stretch>
            <a:fillRect/>
          </a:stretch>
        </p:blipFill>
        <p:spPr/>
      </p:pic>
    </p:spTree>
    <p:extLst>
      <p:ext uri="{BB962C8B-B14F-4D97-AF65-F5344CB8AC3E}">
        <p14:creationId xmlns:p14="http://schemas.microsoft.com/office/powerpoint/2010/main" val="3723577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905"/>
          </a:xfrm>
        </p:spPr>
        <p:txBody>
          <a:bodyPr/>
          <a:lstStyle/>
          <a:p>
            <a:r>
              <a:rPr lang="en-US" dirty="0" err="1" smtClean="0"/>
              <a:t>Dyanavel</a:t>
            </a:r>
            <a:r>
              <a:rPr lang="en-US" dirty="0" smtClean="0"/>
              <a:t> XR</a:t>
            </a:r>
            <a:endParaRPr lang="en-US" dirty="0"/>
          </a:p>
        </p:txBody>
      </p:sp>
      <p:sp>
        <p:nvSpPr>
          <p:cNvPr id="3" name="Content Placeholder 2"/>
          <p:cNvSpPr>
            <a:spLocks noGrp="1"/>
          </p:cNvSpPr>
          <p:nvPr>
            <p:ph idx="1"/>
          </p:nvPr>
        </p:nvSpPr>
        <p:spPr>
          <a:xfrm>
            <a:off x="457200" y="904543"/>
            <a:ext cx="8229600" cy="5757763"/>
          </a:xfrm>
        </p:spPr>
        <p:txBody>
          <a:bodyPr>
            <a:normAutofit fontScale="85000" lnSpcReduction="20000"/>
          </a:bodyPr>
          <a:lstStyle/>
          <a:p>
            <a:r>
              <a:rPr lang="en-US" sz="2800" dirty="0" smtClean="0">
                <a:solidFill>
                  <a:srgbClr val="000000"/>
                </a:solidFill>
                <a:latin typeface="Arial"/>
                <a:ea typeface="Arial"/>
                <a:cs typeface="Arial"/>
              </a:rPr>
              <a:t>Extended release </a:t>
            </a:r>
            <a:r>
              <a:rPr lang="en-US" sz="2800" dirty="0" smtClean="0">
                <a:solidFill>
                  <a:srgbClr val="FF0000"/>
                </a:solidFill>
                <a:latin typeface="Arial"/>
                <a:ea typeface="Arial"/>
                <a:cs typeface="Arial"/>
              </a:rPr>
              <a:t>amphetamine</a:t>
            </a:r>
            <a:r>
              <a:rPr lang="en-US" sz="2800" dirty="0" smtClean="0">
                <a:solidFill>
                  <a:srgbClr val="000000"/>
                </a:solidFill>
                <a:latin typeface="Arial"/>
                <a:ea typeface="Arial"/>
                <a:cs typeface="Arial"/>
              </a:rPr>
              <a:t> liquid</a:t>
            </a:r>
          </a:p>
          <a:p>
            <a:r>
              <a:rPr lang="en-US" sz="2800" dirty="0" smtClean="0"/>
              <a:t>drug </a:t>
            </a:r>
            <a:r>
              <a:rPr lang="en-US" sz="2800" dirty="0"/>
              <a:t>is bound to the </a:t>
            </a:r>
            <a:r>
              <a:rPr lang="en-US" sz="2800" dirty="0" smtClean="0"/>
              <a:t>ion exchange resin;  IR and ER. ER is </a:t>
            </a:r>
            <a:r>
              <a:rPr lang="en-US" sz="2800" dirty="0"/>
              <a:t>coated with an aqueous, pH-independent polymer. </a:t>
            </a:r>
            <a:endParaRPr lang="en-US" sz="2800" dirty="0" smtClean="0">
              <a:solidFill>
                <a:srgbClr val="000000"/>
              </a:solidFill>
              <a:latin typeface="Arial"/>
              <a:ea typeface="Arial"/>
              <a:cs typeface="Arial"/>
            </a:endParaRPr>
          </a:p>
          <a:p>
            <a:r>
              <a:rPr lang="en-US" sz="2800" dirty="0" smtClean="0">
                <a:solidFill>
                  <a:srgbClr val="000000"/>
                </a:solidFill>
                <a:latin typeface="Arial"/>
                <a:ea typeface="Arial"/>
                <a:cs typeface="Arial"/>
              </a:rPr>
              <a:t>2.5 mg/1 cc (equals 4 mg Adderall) </a:t>
            </a:r>
          </a:p>
          <a:p>
            <a:r>
              <a:rPr lang="en-US" sz="2800" dirty="0" smtClean="0">
                <a:solidFill>
                  <a:srgbClr val="000000"/>
                </a:solidFill>
                <a:latin typeface="Arial"/>
                <a:ea typeface="Arial"/>
                <a:cs typeface="Arial"/>
              </a:rPr>
              <a:t>Start 2.5 to 5 mg up to 20 mg</a:t>
            </a:r>
          </a:p>
          <a:p>
            <a:r>
              <a:rPr lang="en-US" sz="2800" dirty="0" err="1" smtClean="0">
                <a:solidFill>
                  <a:srgbClr val="000000"/>
                </a:solidFill>
                <a:latin typeface="Arial"/>
                <a:ea typeface="Arial"/>
                <a:cs typeface="Arial"/>
              </a:rPr>
              <a:t>Signif</a:t>
            </a:r>
            <a:r>
              <a:rPr lang="en-US" sz="2800" dirty="0" smtClean="0">
                <a:solidFill>
                  <a:srgbClr val="000000"/>
                </a:solidFill>
                <a:latin typeface="Arial"/>
                <a:ea typeface="Arial"/>
                <a:cs typeface="Arial"/>
              </a:rPr>
              <a:t> diff from placebo 1-13 hours. </a:t>
            </a:r>
          </a:p>
          <a:p>
            <a:r>
              <a:rPr lang="en-US" sz="2800" dirty="0" smtClean="0">
                <a:solidFill>
                  <a:srgbClr val="000000"/>
                </a:solidFill>
                <a:latin typeface="Arial"/>
                <a:ea typeface="Arial"/>
                <a:cs typeface="Arial"/>
              </a:rPr>
              <a:t>Bubble gum flavor. Shake well.</a:t>
            </a:r>
          </a:p>
          <a:p>
            <a:r>
              <a:rPr lang="en-US" sz="2800" dirty="0" smtClean="0">
                <a:solidFill>
                  <a:srgbClr val="000000"/>
                </a:solidFill>
                <a:latin typeface="Arial"/>
                <a:ea typeface="Arial"/>
                <a:cs typeface="Arial"/>
              </a:rPr>
              <a:t>Best </a:t>
            </a:r>
            <a:r>
              <a:rPr lang="en-US" sz="2800" dirty="0">
                <a:solidFill>
                  <a:srgbClr val="000000"/>
                </a:solidFill>
                <a:latin typeface="Arial"/>
                <a:ea typeface="Arial"/>
                <a:cs typeface="Arial"/>
              </a:rPr>
              <a:t>prior to eating.</a:t>
            </a:r>
          </a:p>
          <a:p>
            <a:r>
              <a:rPr lang="en-US" sz="2800" dirty="0" smtClean="0">
                <a:solidFill>
                  <a:srgbClr val="000000"/>
                </a:solidFill>
                <a:latin typeface="Arial"/>
                <a:ea typeface="Arial"/>
                <a:cs typeface="Arial"/>
              </a:rPr>
              <a:t>Food </a:t>
            </a:r>
            <a:r>
              <a:rPr lang="en-US" sz="2800" dirty="0">
                <a:solidFill>
                  <a:srgbClr val="000000"/>
                </a:solidFill>
                <a:latin typeface="Arial"/>
                <a:ea typeface="Arial"/>
                <a:cs typeface="Arial"/>
              </a:rPr>
              <a:t>(especially fat) delays onset by one </a:t>
            </a:r>
            <a:r>
              <a:rPr lang="en-US" sz="2800" dirty="0" smtClean="0">
                <a:solidFill>
                  <a:srgbClr val="000000"/>
                </a:solidFill>
                <a:latin typeface="Arial"/>
                <a:ea typeface="Arial"/>
                <a:cs typeface="Arial"/>
              </a:rPr>
              <a:t>hour</a:t>
            </a:r>
          </a:p>
          <a:p>
            <a:r>
              <a:rPr lang="en-US" sz="2800" dirty="0" smtClean="0">
                <a:solidFill>
                  <a:srgbClr val="000000"/>
                </a:solidFill>
                <a:latin typeface="Arial"/>
                <a:ea typeface="Arial"/>
                <a:cs typeface="Arial"/>
              </a:rPr>
              <a:t>Alcohol causes dumping. Antacids </a:t>
            </a:r>
            <a:r>
              <a:rPr lang="en-US" sz="2800" dirty="0" err="1" smtClean="0">
                <a:solidFill>
                  <a:srgbClr val="000000"/>
                </a:solidFill>
                <a:latin typeface="Arial"/>
                <a:ea typeface="Arial"/>
                <a:cs typeface="Arial"/>
              </a:rPr>
              <a:t>inc.</a:t>
            </a:r>
            <a:r>
              <a:rPr lang="en-US" sz="2800" dirty="0" smtClean="0">
                <a:solidFill>
                  <a:srgbClr val="000000"/>
                </a:solidFill>
                <a:latin typeface="Arial"/>
                <a:ea typeface="Arial"/>
                <a:cs typeface="Arial"/>
              </a:rPr>
              <a:t> level. Ascorbic acid decreases.</a:t>
            </a:r>
            <a:endParaRPr lang="en-US" sz="2800" dirty="0"/>
          </a:p>
        </p:txBody>
      </p:sp>
    </p:spTree>
    <p:extLst>
      <p:ext uri="{BB962C8B-B14F-4D97-AF65-F5344CB8AC3E}">
        <p14:creationId xmlns:p14="http://schemas.microsoft.com/office/powerpoint/2010/main" val="2147767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Dyanavel</a:t>
            </a:r>
            <a:r>
              <a:rPr lang="en-US" dirty="0" smtClean="0"/>
              <a:t> XR </a:t>
            </a:r>
            <a:r>
              <a:rPr lang="en-US" dirty="0" err="1" smtClean="0"/>
              <a:t>vs</a:t>
            </a:r>
            <a:r>
              <a:rPr lang="en-US" dirty="0" smtClean="0"/>
              <a:t> placebo</a:t>
            </a:r>
            <a:endParaRPr lang="en-US" dirty="0"/>
          </a:p>
        </p:txBody>
      </p:sp>
      <p:pic>
        <p:nvPicPr>
          <p:cNvPr id="4" name="Content Placeholder 3"/>
          <p:cNvPicPr>
            <a:picLocks noGrp="1" noChangeAspect="1"/>
          </p:cNvPicPr>
          <p:nvPr>
            <p:ph idx="1"/>
          </p:nvPr>
        </p:nvPicPr>
        <p:blipFill>
          <a:blip r:embed="rId2"/>
          <a:srcRect t="9986" b="9986"/>
          <a:stretch>
            <a:fillRect/>
          </a:stretch>
        </p:blipFill>
        <p:spPr/>
      </p:pic>
    </p:spTree>
    <p:extLst>
      <p:ext uri="{BB962C8B-B14F-4D97-AF65-F5344CB8AC3E}">
        <p14:creationId xmlns:p14="http://schemas.microsoft.com/office/powerpoint/2010/main" val="931828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88312"/>
          </a:xfrm>
        </p:spPr>
        <p:txBody>
          <a:bodyPr/>
          <a:lstStyle/>
          <a:p>
            <a:r>
              <a:rPr lang="en-US" dirty="0" err="1" smtClean="0"/>
              <a:t>Mydayis</a:t>
            </a:r>
            <a:r>
              <a:rPr lang="en-US" dirty="0" smtClean="0"/>
              <a:t> capsules</a:t>
            </a:r>
            <a:endParaRPr lang="en-US" dirty="0"/>
          </a:p>
        </p:txBody>
      </p:sp>
      <p:sp>
        <p:nvSpPr>
          <p:cNvPr id="3" name="Content Placeholder 2"/>
          <p:cNvSpPr>
            <a:spLocks noGrp="1"/>
          </p:cNvSpPr>
          <p:nvPr>
            <p:ph idx="1"/>
          </p:nvPr>
        </p:nvSpPr>
        <p:spPr>
          <a:xfrm>
            <a:off x="457200" y="1269840"/>
            <a:ext cx="8229600" cy="4856324"/>
          </a:xfrm>
        </p:spPr>
        <p:txBody>
          <a:bodyPr/>
          <a:lstStyle/>
          <a:p>
            <a:r>
              <a:rPr lang="en-US" dirty="0">
                <a:solidFill>
                  <a:srgbClr val="FF0000"/>
                </a:solidFill>
              </a:rPr>
              <a:t>Mixed Amphetamine salts </a:t>
            </a:r>
            <a:r>
              <a:rPr lang="en-US" dirty="0"/>
              <a:t>(with 3:1 </a:t>
            </a:r>
            <a:r>
              <a:rPr lang="en-US" dirty="0" err="1"/>
              <a:t>dextro</a:t>
            </a:r>
            <a:r>
              <a:rPr lang="en-US" dirty="0"/>
              <a:t> to </a:t>
            </a:r>
            <a:r>
              <a:rPr lang="en-US" dirty="0" err="1"/>
              <a:t>levo</a:t>
            </a:r>
            <a:r>
              <a:rPr lang="en-US" dirty="0"/>
              <a:t> base) </a:t>
            </a:r>
            <a:endParaRPr lang="en-US" b="1" dirty="0" smtClean="0"/>
          </a:p>
          <a:p>
            <a:r>
              <a:rPr lang="en-US" dirty="0" smtClean="0"/>
              <a:t>3 </a:t>
            </a:r>
            <a:r>
              <a:rPr lang="en-US" dirty="0"/>
              <a:t>different beads releasing at different </a:t>
            </a:r>
            <a:r>
              <a:rPr lang="en-US" dirty="0" err="1"/>
              <a:t>ph's</a:t>
            </a:r>
            <a:r>
              <a:rPr lang="en-US" dirty="0"/>
              <a:t> extending duration to 16 hours (starts 2 – 4 </a:t>
            </a:r>
            <a:r>
              <a:rPr lang="en-US" dirty="0" err="1"/>
              <a:t>hrs</a:t>
            </a:r>
            <a:r>
              <a:rPr lang="en-US" dirty="0"/>
              <a:t>); </a:t>
            </a:r>
          </a:p>
          <a:p>
            <a:r>
              <a:rPr lang="en-US" dirty="0"/>
              <a:t> </a:t>
            </a:r>
            <a:r>
              <a:rPr lang="en-US" dirty="0" smtClean="0"/>
              <a:t>Hint</a:t>
            </a:r>
            <a:r>
              <a:rPr lang="en-US" dirty="0"/>
              <a:t>- like </a:t>
            </a:r>
            <a:r>
              <a:rPr lang="en-US" dirty="0" smtClean="0"/>
              <a:t>Adderall XR </a:t>
            </a:r>
            <a:r>
              <a:rPr lang="en-US" dirty="0"/>
              <a:t>but 3 types of beads and lasts </a:t>
            </a:r>
            <a:r>
              <a:rPr lang="en-US" dirty="0" smtClean="0"/>
              <a:t>longer – up to 16 hours</a:t>
            </a:r>
          </a:p>
          <a:p>
            <a:r>
              <a:rPr lang="en-US" dirty="0"/>
              <a:t>A</a:t>
            </a:r>
            <a:r>
              <a:rPr lang="en-US" dirty="0" smtClean="0"/>
              <a:t>pproved </a:t>
            </a:r>
            <a:r>
              <a:rPr lang="en-US" dirty="0"/>
              <a:t>only &gt;</a:t>
            </a:r>
            <a:r>
              <a:rPr lang="en-US" dirty="0" smtClean="0"/>
              <a:t>12 </a:t>
            </a:r>
            <a:r>
              <a:rPr lang="en-US" dirty="0"/>
              <a:t>years so far</a:t>
            </a:r>
          </a:p>
          <a:p>
            <a:pPr marL="0" indent="0">
              <a:buNone/>
            </a:pPr>
            <a:r>
              <a:rPr lang="en-US" dirty="0"/>
              <a:t> </a:t>
            </a:r>
          </a:p>
          <a:p>
            <a:endParaRPr lang="en-US" dirty="0"/>
          </a:p>
        </p:txBody>
      </p:sp>
    </p:spTree>
    <p:extLst>
      <p:ext uri="{BB962C8B-B14F-4D97-AF65-F5344CB8AC3E}">
        <p14:creationId xmlns:p14="http://schemas.microsoft.com/office/powerpoint/2010/main" val="983926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eaLnBrk="1" hangingPunct="1"/>
            <a:r>
              <a:rPr lang="en-US" sz="4000">
                <a:latin typeface="Arial" charset="0"/>
                <a:ea typeface="ＭＳ Ｐゴシック" charset="0"/>
                <a:cs typeface="ＭＳ Ｐゴシック" charset="0"/>
              </a:rPr>
              <a:t>Non-stimulants for ADHD</a:t>
            </a:r>
          </a:p>
        </p:txBody>
      </p:sp>
      <p:sp>
        <p:nvSpPr>
          <p:cNvPr id="56322" name="Rectangle 3"/>
          <p:cNvSpPr>
            <a:spLocks noGrp="1" noChangeArrowheads="1"/>
          </p:cNvSpPr>
          <p:nvPr>
            <p:ph idx="1"/>
          </p:nvPr>
        </p:nvSpPr>
        <p:spPr>
          <a:xfrm>
            <a:off x="304800" y="1447800"/>
            <a:ext cx="8382000" cy="5105400"/>
          </a:xfrm>
        </p:spPr>
        <p:txBody>
          <a:bodyPr/>
          <a:lstStyle/>
          <a:p>
            <a:pPr eaLnBrk="1" hangingPunct="1"/>
            <a:r>
              <a:rPr lang="en-US">
                <a:latin typeface="Arial" charset="0"/>
                <a:ea typeface="ＭＳ Ｐゴシック" charset="0"/>
                <a:cs typeface="ＭＳ Ｐゴシック" charset="0"/>
              </a:rPr>
              <a:t>Atomoxetine</a:t>
            </a:r>
          </a:p>
          <a:p>
            <a:pPr eaLnBrk="1" hangingPunct="1"/>
            <a:r>
              <a:rPr lang="en-US">
                <a:latin typeface="Arial" charset="0"/>
                <a:ea typeface="ＭＳ Ｐゴシック" charset="0"/>
                <a:cs typeface="ＭＳ Ｐゴシック" charset="0"/>
              </a:rPr>
              <a:t>Intuniv = guanfacine extended release</a:t>
            </a:r>
          </a:p>
          <a:p>
            <a:pPr eaLnBrk="1" hangingPunct="1"/>
            <a:r>
              <a:rPr lang="en-US">
                <a:latin typeface="Arial" charset="0"/>
                <a:ea typeface="ＭＳ Ｐゴシック" charset="0"/>
                <a:cs typeface="ＭＳ Ｐゴシック" charset="0"/>
              </a:rPr>
              <a:t>Clonicel = long acting clonidine (KapVay)</a:t>
            </a:r>
          </a:p>
          <a:p>
            <a:pPr eaLnBrk="1" hangingPunct="1">
              <a:buFont typeface="Wingdings" charset="0"/>
              <a:buNone/>
            </a:pPr>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11438531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57200" y="457200"/>
            <a:ext cx="8229600" cy="914400"/>
          </a:xfrm>
        </p:spPr>
        <p:txBody>
          <a:bodyPr lIns="92075" tIns="46038" rIns="92075" bIns="46038" anchor="b"/>
          <a:lstStyle/>
          <a:p>
            <a:pPr eaLnBrk="1" hangingPunct="1"/>
            <a:r>
              <a:rPr lang="en-US">
                <a:latin typeface="Arial" charset="0"/>
                <a:ea typeface="ＭＳ Ｐゴシック" charset="0"/>
                <a:cs typeface="ＭＳ Ｐゴシック" charset="0"/>
              </a:rPr>
              <a:t>Atomoxetine (Strattera)</a:t>
            </a:r>
          </a:p>
        </p:txBody>
      </p:sp>
      <p:sp>
        <p:nvSpPr>
          <p:cNvPr id="58370" name="Rectangle 3"/>
          <p:cNvSpPr>
            <a:spLocks noGrp="1" noChangeArrowheads="1"/>
          </p:cNvSpPr>
          <p:nvPr>
            <p:ph idx="1"/>
          </p:nvPr>
        </p:nvSpPr>
        <p:spPr>
          <a:xfrm>
            <a:off x="231775" y="1524000"/>
            <a:ext cx="8643938" cy="5105400"/>
          </a:xfrm>
        </p:spPr>
        <p:txBody>
          <a:bodyPr lIns="92075" tIns="46038" rIns="92075" bIns="46038">
            <a:normAutofit fontScale="85000" lnSpcReduction="20000"/>
          </a:bodyPr>
          <a:lstStyle/>
          <a:p>
            <a:pPr eaLnBrk="1" hangingPunct="1">
              <a:lnSpc>
                <a:spcPct val="90000"/>
              </a:lnSpc>
            </a:pPr>
            <a:r>
              <a:rPr lang="en-US" sz="2800">
                <a:latin typeface="Arial" charset="0"/>
                <a:ea typeface="ＭＳ Ｐゴシック" charset="0"/>
                <a:cs typeface="ＭＳ Ｐゴシック" charset="0"/>
              </a:rPr>
              <a:t>Norepinephrine reuptake inhibitor- not category II</a:t>
            </a:r>
          </a:p>
          <a:p>
            <a:pPr eaLnBrk="1" hangingPunct="1">
              <a:lnSpc>
                <a:spcPct val="90000"/>
              </a:lnSpc>
            </a:pPr>
            <a:r>
              <a:rPr lang="en-US" sz="2800">
                <a:latin typeface="Arial" charset="0"/>
                <a:ea typeface="ＭＳ Ｐゴシック" charset="0"/>
                <a:cs typeface="ＭＳ Ｐゴシック" charset="0"/>
              </a:rPr>
              <a:t>CYP2D6 metabolized, T1/2 5.2 h</a:t>
            </a:r>
          </a:p>
          <a:p>
            <a:pPr eaLnBrk="1" hangingPunct="1">
              <a:lnSpc>
                <a:spcPct val="90000"/>
              </a:lnSpc>
            </a:pPr>
            <a:r>
              <a:rPr lang="en-US" sz="2800">
                <a:latin typeface="Arial" charset="0"/>
                <a:ea typeface="ＭＳ Ｐゴシック" charset="0"/>
                <a:cs typeface="ＭＳ Ｐゴシック" charset="0"/>
              </a:rPr>
              <a:t>Signif better than placebo in child &amp; adult</a:t>
            </a:r>
          </a:p>
          <a:p>
            <a:pPr eaLnBrk="1" hangingPunct="1">
              <a:lnSpc>
                <a:spcPct val="90000"/>
              </a:lnSpc>
            </a:pPr>
            <a:r>
              <a:rPr lang="en-US" sz="2800">
                <a:latin typeface="Arial" charset="0"/>
                <a:ea typeface="ＭＳ Ｐゴシック" charset="0"/>
                <a:cs typeface="ＭＳ Ｐゴシック" charset="0"/>
              </a:rPr>
              <a:t>Side effects: anorexia 14%, N/V/D 12-15%, dizziness, fatigue 9%, mood swings 5% SUICIDAL</a:t>
            </a:r>
          </a:p>
          <a:p>
            <a:pPr eaLnBrk="1" hangingPunct="1">
              <a:lnSpc>
                <a:spcPct val="90000"/>
              </a:lnSpc>
            </a:pPr>
            <a:r>
              <a:rPr lang="en-US" sz="2800">
                <a:latin typeface="Arial" charset="0"/>
                <a:ea typeface="ＭＳ Ｐゴシック" charset="0"/>
                <a:cs typeface="ＭＳ Ｐゴシック" charset="0"/>
              </a:rPr>
              <a:t>Possible inc or dec BP, inc pulse, allergic rash</a:t>
            </a:r>
          </a:p>
          <a:p>
            <a:pPr eaLnBrk="1" hangingPunct="1">
              <a:lnSpc>
                <a:spcPct val="90000"/>
              </a:lnSpc>
            </a:pPr>
            <a:r>
              <a:rPr lang="en-US" sz="2800">
                <a:latin typeface="Arial" charset="0"/>
                <a:ea typeface="ＭＳ Ｐゴシック" charset="0"/>
                <a:cs typeface="ＭＳ Ｐゴシック" charset="0"/>
              </a:rPr>
              <a:t>Recent reports liver abnormalities and failure</a:t>
            </a:r>
          </a:p>
          <a:p>
            <a:pPr eaLnBrk="1" hangingPunct="1">
              <a:lnSpc>
                <a:spcPct val="90000"/>
              </a:lnSpc>
            </a:pPr>
            <a:r>
              <a:rPr lang="en-US" sz="2800">
                <a:latin typeface="Arial" charset="0"/>
                <a:ea typeface="ＭＳ Ｐゴシック" charset="0"/>
                <a:cs typeface="ＭＳ Ｐゴシック" charset="0"/>
              </a:rPr>
              <a:t>Contraindicated near MAO inhibitors</a:t>
            </a:r>
          </a:p>
          <a:p>
            <a:pPr eaLnBrk="1" hangingPunct="1">
              <a:lnSpc>
                <a:spcPct val="90000"/>
              </a:lnSpc>
            </a:pPr>
            <a:r>
              <a:rPr lang="en-US" sz="2800">
                <a:latin typeface="Arial" charset="0"/>
                <a:ea typeface="ＭＳ Ｐゴシック" charset="0"/>
                <a:cs typeface="ＭＳ Ｐゴシック" charset="0"/>
              </a:rPr>
              <a:t>0.5mg/kg-&gt;2.0 q 3 d max 100mg div qd-bid. Less with paroxetine or fluoxetine</a:t>
            </a:r>
          </a:p>
          <a:p>
            <a:pPr eaLnBrk="1" hangingPunct="1">
              <a:lnSpc>
                <a:spcPct val="90000"/>
              </a:lnSpc>
            </a:pPr>
            <a:r>
              <a:rPr lang="en-US" sz="2800">
                <a:latin typeface="Arial" charset="0"/>
                <a:ea typeface="ＭＳ Ｐゴシック" charset="0"/>
                <a:cs typeface="ＭＳ Ｐゴシック" charset="0"/>
              </a:rPr>
              <a:t>Takes 4-6 or even 9 weeks to max effectiveness</a:t>
            </a:r>
          </a:p>
        </p:txBody>
      </p:sp>
    </p:spTree>
    <p:extLst>
      <p:ext uri="{BB962C8B-B14F-4D97-AF65-F5344CB8AC3E}">
        <p14:creationId xmlns:p14="http://schemas.microsoft.com/office/powerpoint/2010/main" val="36268794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Intuniv  </a:t>
            </a:r>
            <a:r>
              <a:rPr lang="en-US" sz="2400">
                <a:latin typeface="Arial" charset="0"/>
                <a:ea typeface="ＭＳ Ｐゴシック" charset="0"/>
                <a:cs typeface="ＭＳ Ｐゴシック" charset="0"/>
              </a:rPr>
              <a:t>FDA approved 6/07</a:t>
            </a:r>
          </a:p>
        </p:txBody>
      </p:sp>
      <p:sp>
        <p:nvSpPr>
          <p:cNvPr id="60418" name="Rectangle 3"/>
          <p:cNvSpPr>
            <a:spLocks noGrp="1" noChangeArrowheads="1"/>
          </p:cNvSpPr>
          <p:nvPr>
            <p:ph idx="1"/>
          </p:nvPr>
        </p:nvSpPr>
        <p:spPr>
          <a:xfrm>
            <a:off x="457200" y="1543050"/>
            <a:ext cx="8229600" cy="5086350"/>
          </a:xfrm>
        </p:spPr>
        <p:txBody>
          <a:bodyPr>
            <a:normAutofit fontScale="85000" lnSpcReduction="20000"/>
          </a:bodyPr>
          <a:lstStyle/>
          <a:p>
            <a:pPr eaLnBrk="1" hangingPunct="1"/>
            <a:r>
              <a:rPr lang="en-US" sz="2800">
                <a:latin typeface="Arial" charset="0"/>
                <a:ea typeface="ＭＳ Ｐゴシック" charset="0"/>
                <a:cs typeface="ＭＳ Ｐゴシック" charset="0"/>
              </a:rPr>
              <a:t>Selective agonist for alpha-2A-receptors in the prefrontal cortex</a:t>
            </a:r>
          </a:p>
          <a:p>
            <a:pPr eaLnBrk="1" hangingPunct="1"/>
            <a:r>
              <a:rPr lang="en-US" sz="2800">
                <a:latin typeface="Arial" charset="0"/>
                <a:ea typeface="ＭＳ Ｐゴシック" charset="0"/>
                <a:cs typeface="ＭＳ Ｐゴシック" charset="0"/>
              </a:rPr>
              <a:t>Nonstimulant</a:t>
            </a:r>
          </a:p>
          <a:p>
            <a:pPr eaLnBrk="1" hangingPunct="1"/>
            <a:r>
              <a:rPr lang="en-US" sz="2800">
                <a:latin typeface="Arial" charset="0"/>
                <a:ea typeface="ＭＳ Ｐゴシック" charset="0"/>
                <a:cs typeface="ＭＳ Ｐゴシック" charset="0"/>
              </a:rPr>
              <a:t>Monotherapy or adjunct</a:t>
            </a:r>
          </a:p>
          <a:p>
            <a:pPr eaLnBrk="1" hangingPunct="1"/>
            <a:r>
              <a:rPr lang="en-US" sz="2800">
                <a:latin typeface="Arial" charset="0"/>
                <a:ea typeface="ＭＳ Ｐゴシック" charset="0"/>
                <a:cs typeface="ＭＳ Ｐゴシック" charset="0"/>
              </a:rPr>
              <a:t>Once daily long acting; am or pm</a:t>
            </a:r>
          </a:p>
          <a:p>
            <a:pPr eaLnBrk="1" hangingPunct="1"/>
            <a:r>
              <a:rPr lang="en-US" sz="2800">
                <a:latin typeface="Arial" charset="0"/>
                <a:ea typeface="ＭＳ Ｐゴシック" charset="0"/>
                <a:cs typeface="ＭＳ Ｐゴシック" charset="0"/>
              </a:rPr>
              <a:t>Ages 6 to 17 years</a:t>
            </a:r>
          </a:p>
          <a:p>
            <a:pPr eaLnBrk="1" hangingPunct="1"/>
            <a:r>
              <a:rPr lang="en-US" sz="2800">
                <a:latin typeface="Arial" charset="0"/>
                <a:ea typeface="ＭＳ Ｐゴシック" charset="0"/>
                <a:cs typeface="ＭＳ Ｐゴシック" charset="0"/>
              </a:rPr>
              <a:t>1 mg to 4 mg daily </a:t>
            </a:r>
          </a:p>
          <a:p>
            <a:pPr eaLnBrk="1" hangingPunct="1"/>
            <a:r>
              <a:rPr lang="en-US" sz="2800">
                <a:latin typeface="Arial" charset="0"/>
                <a:ea typeface="ＭＳ Ｐゴシック" charset="0"/>
                <a:cs typeface="ＭＳ Ｐゴシック" charset="0"/>
              </a:rPr>
              <a:t>Better than placebo in 2 double blind trials</a:t>
            </a:r>
          </a:p>
          <a:p>
            <a:pPr eaLnBrk="1" hangingPunct="1"/>
            <a:r>
              <a:rPr lang="en-US" sz="2800">
                <a:latin typeface="Arial" charset="0"/>
                <a:ea typeface="ＭＳ Ｐゴシック" charset="0"/>
                <a:cs typeface="ＭＳ Ｐゴシック" charset="0"/>
              </a:rPr>
              <a:t>Main side effect is sedation, hypotension</a:t>
            </a:r>
          </a:p>
          <a:p>
            <a:pPr eaLnBrk="1" hangingPunct="1"/>
            <a:r>
              <a:rPr lang="en-US" sz="2800">
                <a:latin typeface="Arial" charset="0"/>
                <a:ea typeface="ＭＳ Ｐゴシック" charset="0"/>
                <a:cs typeface="ＭＳ Ｐゴシック" charset="0"/>
              </a:rPr>
              <a:t>Takes 2-4 weeks for effect; taper to stop</a:t>
            </a:r>
          </a:p>
        </p:txBody>
      </p:sp>
    </p:spTree>
    <p:extLst>
      <p:ext uri="{BB962C8B-B14F-4D97-AF65-F5344CB8AC3E}">
        <p14:creationId xmlns:p14="http://schemas.microsoft.com/office/powerpoint/2010/main" val="160428631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Other Nonstimulants</a:t>
            </a:r>
          </a:p>
        </p:txBody>
      </p:sp>
      <p:sp>
        <p:nvSpPr>
          <p:cNvPr id="62466" name="Rectangle 3"/>
          <p:cNvSpPr>
            <a:spLocks noGrp="1" noChangeArrowheads="1"/>
          </p:cNvSpPr>
          <p:nvPr>
            <p:ph idx="1"/>
          </p:nvPr>
        </p:nvSpPr>
        <p:spPr/>
        <p:txBody>
          <a:bodyPr/>
          <a:lstStyle/>
          <a:p>
            <a:pPr eaLnBrk="1" hangingPunct="1"/>
            <a:r>
              <a:rPr lang="en-US" dirty="0" smtClean="0">
                <a:latin typeface="Arial" charset="0"/>
                <a:ea typeface="ＭＳ Ｐゴシック" charset="0"/>
                <a:cs typeface="ＭＳ Ｐゴシック" charset="0"/>
              </a:rPr>
              <a:t>Clonidine</a:t>
            </a:r>
            <a:r>
              <a:rPr lang="en-US" dirty="0">
                <a:latin typeface="Arial" charset="0"/>
                <a:ea typeface="ＭＳ Ｐゴシック" charset="0"/>
                <a:cs typeface="ＭＳ Ｐゴシック" charset="0"/>
              </a:rPr>
              <a:t>: 4-5 microgram/kg/day or </a:t>
            </a:r>
            <a:r>
              <a:rPr lang="en-US" dirty="0" err="1">
                <a:latin typeface="Arial" charset="0"/>
                <a:ea typeface="ＭＳ Ｐゴシック" charset="0"/>
                <a:cs typeface="ＭＳ Ｐゴシック" charset="0"/>
              </a:rPr>
              <a:t>Guanfacine</a:t>
            </a:r>
            <a:r>
              <a:rPr lang="en-US" dirty="0">
                <a:latin typeface="Arial" charset="0"/>
                <a:ea typeface="ＭＳ Ｐゴシック" charset="0"/>
                <a:cs typeface="ＭＳ Ｐゴシック" charset="0"/>
              </a:rPr>
              <a:t> (</a:t>
            </a:r>
            <a:r>
              <a:rPr lang="en-US" dirty="0" err="1">
                <a:latin typeface="Arial" charset="0"/>
                <a:ea typeface="ＭＳ Ｐゴシック" charset="0"/>
                <a:cs typeface="ＭＳ Ｐゴシック" charset="0"/>
              </a:rPr>
              <a:t>Tenex</a:t>
            </a:r>
            <a:r>
              <a:rPr lang="en-US" dirty="0">
                <a:latin typeface="Arial" charset="0"/>
                <a:ea typeface="ＭＳ Ｐゴシック" charset="0"/>
                <a:cs typeface="ＭＳ Ｐゴシック" charset="0"/>
              </a:rPr>
              <a:t>) long acting (</a:t>
            </a:r>
            <a:r>
              <a:rPr lang="en-US" dirty="0" err="1">
                <a:latin typeface="Arial" charset="0"/>
                <a:ea typeface="ＭＳ Ｐゴシック" charset="0"/>
                <a:cs typeface="ＭＳ Ｐゴシック" charset="0"/>
              </a:rPr>
              <a:t>Kapvay</a:t>
            </a:r>
            <a:r>
              <a:rPr lang="en-US" dirty="0">
                <a:latin typeface="Arial" charset="0"/>
                <a:ea typeface="ＭＳ Ｐゴシック" charset="0"/>
                <a:cs typeface="ＭＳ Ｐゴシック" charset="0"/>
              </a:rPr>
              <a:t>); </a:t>
            </a:r>
            <a:r>
              <a:rPr lang="en-US" dirty="0" err="1">
                <a:latin typeface="Arial" charset="0"/>
                <a:ea typeface="ＭＳ Ｐゴシック" charset="0"/>
                <a:cs typeface="ＭＳ Ｐゴシック" charset="0"/>
              </a:rPr>
              <a:t>esp</a:t>
            </a:r>
            <a:r>
              <a:rPr lang="en-US" dirty="0">
                <a:latin typeface="Arial" charset="0"/>
                <a:ea typeface="ＭＳ Ｐゴシック" charset="0"/>
                <a:cs typeface="ＭＳ Ｐゴシック" charset="0"/>
              </a:rPr>
              <a:t> for aggression and when sedation HS needed; </a:t>
            </a:r>
            <a:r>
              <a:rPr lang="en-US" dirty="0" err="1">
                <a:latin typeface="Arial" charset="0"/>
                <a:ea typeface="ＭＳ Ｐゴシック" charset="0"/>
                <a:cs typeface="ＭＳ Ｐゴシック" charset="0"/>
              </a:rPr>
              <a:t>cvs</a:t>
            </a:r>
            <a:r>
              <a:rPr lang="en-US" dirty="0">
                <a:latin typeface="Arial" charset="0"/>
                <a:ea typeface="ＭＳ Ｐゴシック" charset="0"/>
                <a:cs typeface="ＭＳ Ｐゴシック" charset="0"/>
              </a:rPr>
              <a:t> concerns </a:t>
            </a:r>
          </a:p>
          <a:p>
            <a:pPr eaLnBrk="1" hangingPunct="1"/>
            <a:r>
              <a:rPr lang="en-US" dirty="0">
                <a:latin typeface="Arial" charset="0"/>
                <a:ea typeface="ＭＳ Ｐゴシック" charset="0"/>
                <a:cs typeface="ＭＳ Ｐゴシック" charset="0"/>
              </a:rPr>
              <a:t>Bupropion</a:t>
            </a:r>
          </a:p>
        </p:txBody>
      </p:sp>
    </p:spTree>
    <p:extLst>
      <p:ext uri="{BB962C8B-B14F-4D97-AF65-F5344CB8AC3E}">
        <p14:creationId xmlns:p14="http://schemas.microsoft.com/office/powerpoint/2010/main" val="3170519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sz="4000">
                <a:latin typeface="Arial" charset="0"/>
                <a:ea typeface="ＭＳ Ｐゴシック" charset="0"/>
                <a:cs typeface="ＭＳ Ｐゴシック" charset="0"/>
              </a:rPr>
              <a:t>Problems with PCP Management </a:t>
            </a:r>
          </a:p>
        </p:txBody>
      </p:sp>
      <p:sp>
        <p:nvSpPr>
          <p:cNvPr id="28674" name="Rectangle 3"/>
          <p:cNvSpPr>
            <a:spLocks noGrp="1" noChangeArrowheads="1"/>
          </p:cNvSpPr>
          <p:nvPr>
            <p:ph idx="1"/>
          </p:nvPr>
        </p:nvSpPr>
        <p:spPr>
          <a:xfrm>
            <a:off x="0" y="1524000"/>
            <a:ext cx="9144000" cy="5181600"/>
          </a:xfrm>
        </p:spPr>
        <p:txBody>
          <a:bodyPr/>
          <a:lstStyle/>
          <a:p>
            <a:pPr eaLnBrk="1" hangingPunct="1"/>
            <a:r>
              <a:rPr lang="en-US" sz="2800" dirty="0">
                <a:latin typeface="Arial" charset="0"/>
                <a:ea typeface="ＭＳ Ｐゴシック" charset="0"/>
                <a:cs typeface="ＭＳ Ｐゴシック" charset="0"/>
              </a:rPr>
              <a:t>Children managed by community physicians do significantly poorer than optimized treatment (MTA study) initially</a:t>
            </a:r>
          </a:p>
          <a:p>
            <a:pPr eaLnBrk="1" hangingPunct="1"/>
            <a:r>
              <a:rPr lang="en-US" sz="2800" dirty="0">
                <a:latin typeface="Arial" charset="0"/>
                <a:ea typeface="ＭＳ Ｐゴシック" charset="0"/>
                <a:cs typeface="ＭＳ Ｐゴシック" charset="0"/>
              </a:rPr>
              <a:t>Optimal treatment requires ongoing feedback from home and school- rare</a:t>
            </a:r>
          </a:p>
          <a:p>
            <a:pPr eaLnBrk="1" hangingPunct="1"/>
            <a:r>
              <a:rPr lang="en-US" sz="2800" dirty="0">
                <a:latin typeface="Arial" charset="0"/>
                <a:ea typeface="ＭＳ Ｐゴシック" charset="0"/>
                <a:cs typeface="ＭＳ Ｐゴシック" charset="0"/>
              </a:rPr>
              <a:t>Follow up visits are needed- only 53% provide them</a:t>
            </a:r>
          </a:p>
          <a:p>
            <a:pPr eaLnBrk="1" hangingPunct="1"/>
            <a:r>
              <a:rPr lang="en-US" sz="2800" dirty="0" smtClean="0">
                <a:latin typeface="Arial" charset="0"/>
                <a:ea typeface="ＭＳ Ｐゴシック" charset="0"/>
                <a:cs typeface="ＭＳ Ｐゴシック" charset="0"/>
              </a:rPr>
              <a:t>Families </a:t>
            </a:r>
            <a:r>
              <a:rPr lang="en-US" sz="2800" dirty="0">
                <a:latin typeface="Arial" charset="0"/>
                <a:ea typeface="ＭＳ Ｐゴシック" charset="0"/>
                <a:cs typeface="ＭＳ Ｐゴシック" charset="0"/>
              </a:rPr>
              <a:t>skeptical of medicine tend to discontinue even when child is correctly diagnosed and doing well</a:t>
            </a:r>
          </a:p>
          <a:p>
            <a:pPr eaLnBrk="1" hangingPunct="1"/>
            <a:r>
              <a:rPr lang="en-US" sz="2800" dirty="0">
                <a:latin typeface="Arial" charset="0"/>
                <a:ea typeface="ＭＳ Ｐゴシック" charset="0"/>
                <a:cs typeface="ＭＳ Ｐゴシック" charset="0"/>
              </a:rPr>
              <a:t>Families may resort to alternative treatments </a:t>
            </a:r>
          </a:p>
          <a:p>
            <a:pPr marL="0" indent="0" eaLnBrk="1" hangingPunct="1">
              <a:lnSpc>
                <a:spcPct val="80000"/>
              </a:lnSpc>
              <a:buNone/>
            </a:pPr>
            <a:endParaRPr lang="en-US" sz="24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6087722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Bupropion (Wellbutrin) </a:t>
            </a:r>
          </a:p>
        </p:txBody>
      </p:sp>
      <p:sp>
        <p:nvSpPr>
          <p:cNvPr id="64514" name="Rectangle 3"/>
          <p:cNvSpPr>
            <a:spLocks noGrp="1" noChangeArrowheads="1"/>
          </p:cNvSpPr>
          <p:nvPr>
            <p:ph idx="1"/>
          </p:nvPr>
        </p:nvSpPr>
        <p:spPr>
          <a:xfrm>
            <a:off x="381000" y="1600200"/>
            <a:ext cx="8305800" cy="4876800"/>
          </a:xfrm>
        </p:spPr>
        <p:txBody>
          <a:bodyPr>
            <a:normAutofit fontScale="92500" lnSpcReduction="10000"/>
          </a:bodyPr>
          <a:lstStyle/>
          <a:p>
            <a:pPr eaLnBrk="1" hangingPunct="1">
              <a:lnSpc>
                <a:spcPct val="90000"/>
              </a:lnSpc>
              <a:buFont typeface="Wingdings" charset="0"/>
              <a:buAutoNum type="arabicPeriod"/>
            </a:pPr>
            <a:r>
              <a:rPr lang="en-US" sz="2800">
                <a:latin typeface="Arial" charset="0"/>
                <a:ea typeface="ＭＳ Ｐゴシック" charset="0"/>
                <a:cs typeface="ＭＳ Ｐゴシック" charset="0"/>
              </a:rPr>
              <a:t>Antidepressant with stimulant action (beta noradrenergic receptors and prefrontal lobe)</a:t>
            </a:r>
          </a:p>
          <a:p>
            <a:pPr eaLnBrk="1" hangingPunct="1">
              <a:lnSpc>
                <a:spcPct val="90000"/>
              </a:lnSpc>
              <a:buFont typeface="Wingdings" charset="0"/>
              <a:buAutoNum type="arabicPeriod"/>
            </a:pPr>
            <a:r>
              <a:rPr lang="en-US" sz="2800">
                <a:latin typeface="Arial" charset="0"/>
                <a:ea typeface="ＭＳ Ｐゴシック" charset="0"/>
                <a:cs typeface="ＭＳ Ｐゴシック" charset="0"/>
              </a:rPr>
              <a:t>Significant effect on ADHD but less effect size than first line stimulants</a:t>
            </a:r>
          </a:p>
          <a:p>
            <a:pPr eaLnBrk="1" hangingPunct="1">
              <a:lnSpc>
                <a:spcPct val="90000"/>
              </a:lnSpc>
              <a:buFont typeface="Wingdings" charset="0"/>
              <a:buAutoNum type="arabicPeriod"/>
            </a:pPr>
            <a:r>
              <a:rPr lang="en-US" sz="2800">
                <a:latin typeface="Arial" charset="0"/>
                <a:ea typeface="ＭＳ Ｐゴシック" charset="0"/>
                <a:cs typeface="ＭＳ Ｐゴシック" charset="0"/>
              </a:rPr>
              <a:t>Better than nicotine patch for smoking cessation ("Zyban")</a:t>
            </a:r>
          </a:p>
          <a:p>
            <a:pPr eaLnBrk="1" hangingPunct="1">
              <a:lnSpc>
                <a:spcPct val="90000"/>
              </a:lnSpc>
              <a:buFont typeface="Wingdings" charset="0"/>
              <a:buAutoNum type="arabicPeriod"/>
            </a:pPr>
            <a:r>
              <a:rPr lang="en-US" sz="2800">
                <a:latin typeface="Arial" charset="0"/>
                <a:ea typeface="ＭＳ Ｐゴシック" charset="0"/>
                <a:cs typeface="ＭＳ Ｐゴシック" charset="0"/>
              </a:rPr>
              <a:t>Dosage: 3-6 mg/kg (&lt;/=300/day); 75, 100, &amp; </a:t>
            </a:r>
          </a:p>
          <a:p>
            <a:pPr eaLnBrk="1" hangingPunct="1">
              <a:lnSpc>
                <a:spcPct val="90000"/>
              </a:lnSpc>
              <a:buFont typeface="Wingdings" charset="0"/>
              <a:buNone/>
            </a:pPr>
            <a:r>
              <a:rPr lang="en-US" sz="2800">
                <a:latin typeface="Arial" charset="0"/>
                <a:ea typeface="ＭＳ Ｐゴシック" charset="0"/>
                <a:cs typeface="ＭＳ Ｐゴシック" charset="0"/>
              </a:rPr>
              <a:t>   150 mg SR</a:t>
            </a:r>
          </a:p>
          <a:p>
            <a:pPr eaLnBrk="1" hangingPunct="1">
              <a:lnSpc>
                <a:spcPct val="90000"/>
              </a:lnSpc>
              <a:buFont typeface="Wingdings" charset="0"/>
              <a:buNone/>
            </a:pPr>
            <a:r>
              <a:rPr lang="en-US" sz="2000">
                <a:latin typeface="Arial" charset="0"/>
                <a:ea typeface="ＭＳ Ｐゴシック" charset="0"/>
                <a:cs typeface="ＭＳ Ｐゴシック" charset="0"/>
              </a:rPr>
              <a:t>5.</a:t>
            </a:r>
            <a:r>
              <a:rPr lang="en-US" sz="2800">
                <a:latin typeface="Arial" charset="0"/>
                <a:ea typeface="ＭＳ Ｐゴシック" charset="0"/>
                <a:cs typeface="ＭＳ Ｐゴシック" charset="0"/>
              </a:rPr>
              <a:t> Side-effects (especially if increase fast): Decreased seizure threshold (rate = .06%), agitation, insomnia</a:t>
            </a:r>
          </a:p>
        </p:txBody>
      </p:sp>
    </p:spTree>
    <p:extLst>
      <p:ext uri="{BB962C8B-B14F-4D97-AF65-F5344CB8AC3E}">
        <p14:creationId xmlns:p14="http://schemas.microsoft.com/office/powerpoint/2010/main" val="421018136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75288"/>
          </a:xfrm>
        </p:spPr>
        <p:txBody>
          <a:bodyPr/>
          <a:lstStyle/>
          <a:p>
            <a:r>
              <a:rPr lang="en-US" dirty="0" err="1" smtClean="0"/>
              <a:t>Vayarin</a:t>
            </a:r>
            <a:r>
              <a:rPr lang="en-US" dirty="0" smtClean="0"/>
              <a:t>  (Omega -3)</a:t>
            </a:r>
            <a:endParaRPr lang="en-US" dirty="0"/>
          </a:p>
        </p:txBody>
      </p:sp>
      <p:sp>
        <p:nvSpPr>
          <p:cNvPr id="3" name="Content Placeholder 2"/>
          <p:cNvSpPr>
            <a:spLocks noGrp="1"/>
          </p:cNvSpPr>
          <p:nvPr>
            <p:ph idx="1"/>
          </p:nvPr>
        </p:nvSpPr>
        <p:spPr>
          <a:xfrm>
            <a:off x="457200" y="1182864"/>
            <a:ext cx="8229600" cy="5392466"/>
          </a:xfrm>
        </p:spPr>
        <p:txBody>
          <a:bodyPr/>
          <a:lstStyle/>
          <a:p>
            <a:r>
              <a:rPr lang="en-US" dirty="0" err="1"/>
              <a:t>Eicosapentaenoic</a:t>
            </a:r>
            <a:r>
              <a:rPr lang="en-US" dirty="0"/>
              <a:t> acid (EPA) 21.5 mg </a:t>
            </a:r>
            <a:r>
              <a:rPr lang="en-US" dirty="0" err="1"/>
              <a:t>Docosahexaenoic</a:t>
            </a:r>
            <a:r>
              <a:rPr lang="en-US" dirty="0"/>
              <a:t> acid (DHA) 8.5 mg </a:t>
            </a:r>
            <a:r>
              <a:rPr lang="en-US" dirty="0" err="1"/>
              <a:t>Phosphatidylserine</a:t>
            </a:r>
            <a:r>
              <a:rPr lang="en-US" dirty="0"/>
              <a:t> (PS) 75 </a:t>
            </a:r>
            <a:r>
              <a:rPr lang="en-US" dirty="0" smtClean="0"/>
              <a:t>mg</a:t>
            </a:r>
          </a:p>
          <a:p>
            <a:r>
              <a:rPr lang="en-US" dirty="0" smtClean="0"/>
              <a:t>60</a:t>
            </a:r>
            <a:r>
              <a:rPr lang="en-US" dirty="0"/>
              <a:t>% </a:t>
            </a:r>
            <a:r>
              <a:rPr lang="en-US" dirty="0" smtClean="0"/>
              <a:t>taking 3 </a:t>
            </a:r>
            <a:r>
              <a:rPr lang="en-US" dirty="0"/>
              <a:t>months noticed some benefit. </a:t>
            </a:r>
            <a:endParaRPr lang="en-US" dirty="0" smtClean="0"/>
          </a:p>
          <a:p>
            <a:r>
              <a:rPr lang="en-US" dirty="0" smtClean="0"/>
              <a:t>Only 40</a:t>
            </a:r>
            <a:r>
              <a:rPr lang="en-US" dirty="0"/>
              <a:t>% </a:t>
            </a:r>
            <a:r>
              <a:rPr lang="en-US" dirty="0" smtClean="0"/>
              <a:t>stayed </a:t>
            </a:r>
            <a:r>
              <a:rPr lang="en-US" dirty="0"/>
              <a:t>with it </a:t>
            </a:r>
            <a:r>
              <a:rPr lang="en-US" dirty="0" smtClean="0"/>
              <a:t>(Nguyen </a:t>
            </a:r>
            <a:r>
              <a:rPr lang="en-US" dirty="0"/>
              <a:t>et al., 2014). </a:t>
            </a:r>
          </a:p>
          <a:p>
            <a:r>
              <a:rPr lang="en-US" dirty="0" smtClean="0"/>
              <a:t>$60/</a:t>
            </a:r>
            <a:r>
              <a:rPr lang="en-US" dirty="0" err="1" smtClean="0"/>
              <a:t>mo</a:t>
            </a:r>
            <a:r>
              <a:rPr lang="en-US" dirty="0" smtClean="0"/>
              <a:t> no insurance coverage</a:t>
            </a:r>
          </a:p>
          <a:p>
            <a:r>
              <a:rPr lang="en-US" dirty="0"/>
              <a:t>200 </a:t>
            </a:r>
            <a:r>
              <a:rPr lang="en-US" dirty="0" smtClean="0"/>
              <a:t>randomized double</a:t>
            </a:r>
            <a:r>
              <a:rPr lang="en-US" dirty="0"/>
              <a:t>-blind, placebo-controlled </a:t>
            </a:r>
            <a:r>
              <a:rPr lang="en-US" dirty="0" smtClean="0"/>
              <a:t>trial 15 </a:t>
            </a:r>
            <a:r>
              <a:rPr lang="en-US" dirty="0"/>
              <a:t>weeks </a:t>
            </a:r>
            <a:r>
              <a:rPr lang="en-US" dirty="0" smtClean="0"/>
              <a:t>on 300 </a:t>
            </a:r>
            <a:r>
              <a:rPr lang="en-US" dirty="0"/>
              <a:t>mg PS, 86 mg EPA and 34 mg </a:t>
            </a:r>
            <a:r>
              <a:rPr lang="en-US" dirty="0" smtClean="0"/>
              <a:t>DHA had  </a:t>
            </a:r>
            <a:r>
              <a:rPr lang="en-US" dirty="0"/>
              <a:t>significant reduction </a:t>
            </a:r>
            <a:r>
              <a:rPr lang="en-US" dirty="0" smtClean="0"/>
              <a:t>Connors parent </a:t>
            </a:r>
            <a:r>
              <a:rPr lang="en-US" dirty="0"/>
              <a:t>assessment.</a:t>
            </a:r>
            <a:endParaRPr lang="en-US" dirty="0" smtClean="0"/>
          </a:p>
          <a:p>
            <a:endParaRPr lang="en-US" dirty="0"/>
          </a:p>
        </p:txBody>
      </p:sp>
    </p:spTree>
    <p:extLst>
      <p:ext uri="{BB962C8B-B14F-4D97-AF65-F5344CB8AC3E}">
        <p14:creationId xmlns:p14="http://schemas.microsoft.com/office/powerpoint/2010/main" val="8993577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7300"/>
          </a:xfrm>
        </p:spPr>
        <p:txBody>
          <a:bodyPr/>
          <a:lstStyle/>
          <a:p>
            <a:r>
              <a:rPr lang="en-US" dirty="0" smtClean="0"/>
              <a:t>Stimulant Side Effects</a:t>
            </a:r>
            <a:endParaRPr lang="en-US" dirty="0"/>
          </a:p>
        </p:txBody>
      </p:sp>
      <p:sp>
        <p:nvSpPr>
          <p:cNvPr id="3" name="Content Placeholder 2"/>
          <p:cNvSpPr>
            <a:spLocks noGrp="1"/>
          </p:cNvSpPr>
          <p:nvPr>
            <p:ph idx="1"/>
          </p:nvPr>
        </p:nvSpPr>
        <p:spPr>
          <a:xfrm>
            <a:off x="457200" y="921937"/>
            <a:ext cx="8229600" cy="5722973"/>
          </a:xfrm>
        </p:spPr>
        <p:txBody>
          <a:bodyPr/>
          <a:lstStyle/>
          <a:p>
            <a:r>
              <a:rPr lang="en-US" dirty="0" smtClean="0"/>
              <a:t>Common: anorexia, headache, stomach aches, skin picking, tics. Fatigue and depression if stop higher dose.</a:t>
            </a:r>
          </a:p>
          <a:p>
            <a:r>
              <a:rPr lang="en-US" dirty="0" smtClean="0"/>
              <a:t>Uncommon: </a:t>
            </a:r>
          </a:p>
          <a:p>
            <a:pPr lvl="1"/>
            <a:r>
              <a:rPr lang="en-US" dirty="0" smtClean="0"/>
              <a:t>Psychosis</a:t>
            </a:r>
          </a:p>
          <a:p>
            <a:pPr lvl="1"/>
            <a:r>
              <a:rPr lang="en-US" dirty="0" smtClean="0"/>
              <a:t>Glaucoma, blurred vision</a:t>
            </a:r>
          </a:p>
          <a:p>
            <a:pPr lvl="1"/>
            <a:r>
              <a:rPr lang="en-US" dirty="0" smtClean="0"/>
              <a:t>Priapism</a:t>
            </a:r>
          </a:p>
          <a:p>
            <a:pPr lvl="1"/>
            <a:r>
              <a:rPr lang="en-US" dirty="0" smtClean="0"/>
              <a:t>Raynaud’s syndrome</a:t>
            </a:r>
          </a:p>
          <a:p>
            <a:pPr lvl="1"/>
            <a:r>
              <a:rPr lang="en-US" dirty="0" smtClean="0"/>
              <a:t>Seizures</a:t>
            </a:r>
          </a:p>
          <a:p>
            <a:pPr lvl="1"/>
            <a:r>
              <a:rPr lang="en-US" dirty="0" smtClean="0"/>
              <a:t>Abuse</a:t>
            </a:r>
          </a:p>
          <a:p>
            <a:pPr lvl="1"/>
            <a:r>
              <a:rPr lang="en-US" dirty="0" smtClean="0"/>
              <a:t>Serotonin Syndrome in combination c other meds</a:t>
            </a:r>
            <a:endParaRPr lang="en-US" dirty="0"/>
          </a:p>
        </p:txBody>
      </p:sp>
    </p:spTree>
    <p:extLst>
      <p:ext uri="{BB962C8B-B14F-4D97-AF65-F5344CB8AC3E}">
        <p14:creationId xmlns:p14="http://schemas.microsoft.com/office/powerpoint/2010/main" val="17967031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40498"/>
          </a:xfrm>
        </p:spPr>
        <p:txBody>
          <a:bodyPr/>
          <a:lstStyle/>
          <a:p>
            <a:r>
              <a:rPr lang="en-US" dirty="0" smtClean="0"/>
              <a:t>Serotonin Syndrome</a:t>
            </a:r>
            <a:endParaRPr lang="en-US" dirty="0"/>
          </a:p>
        </p:txBody>
      </p:sp>
      <p:sp>
        <p:nvSpPr>
          <p:cNvPr id="3" name="Content Placeholder 2"/>
          <p:cNvSpPr>
            <a:spLocks noGrp="1"/>
          </p:cNvSpPr>
          <p:nvPr>
            <p:ph idx="1"/>
          </p:nvPr>
        </p:nvSpPr>
        <p:spPr>
          <a:xfrm>
            <a:off x="457200" y="1148074"/>
            <a:ext cx="8229600" cy="5549022"/>
          </a:xfrm>
        </p:spPr>
        <p:txBody>
          <a:bodyPr/>
          <a:lstStyle/>
          <a:p>
            <a:r>
              <a:rPr lang="en-US" dirty="0" smtClean="0"/>
              <a:t>Amphetamines + other substance</a:t>
            </a:r>
          </a:p>
          <a:p>
            <a:r>
              <a:rPr lang="en-US" dirty="0" smtClean="0"/>
              <a:t>Symptoms </a:t>
            </a:r>
            <a:r>
              <a:rPr lang="en-US" dirty="0"/>
              <a:t>include agitation, hallucinations, coma or other changes in mental status, problems controlling your movements or muscle twitching, fast heartbeat, high or low blood pressure, sweating or fever, nausea or vomiting, diarrhea, and muscle stiffness or </a:t>
            </a:r>
            <a:r>
              <a:rPr lang="en-US" dirty="0" smtClean="0"/>
              <a:t>tightness.</a:t>
            </a:r>
          </a:p>
          <a:p>
            <a:r>
              <a:rPr lang="en-US" dirty="0" smtClean="0"/>
              <a:t>Occurs with MAOIs, SSRIs, SNRIs, </a:t>
            </a:r>
            <a:r>
              <a:rPr lang="en-US" dirty="0" err="1"/>
              <a:t>triptans</a:t>
            </a:r>
            <a:r>
              <a:rPr lang="en-US" dirty="0"/>
              <a:t>, </a:t>
            </a:r>
            <a:r>
              <a:rPr lang="en-US" dirty="0" err="1" smtClean="0"/>
              <a:t>tricyclics</a:t>
            </a:r>
            <a:r>
              <a:rPr lang="en-US" dirty="0" smtClean="0"/>
              <a:t>, fentanyl</a:t>
            </a:r>
            <a:r>
              <a:rPr lang="en-US" dirty="0"/>
              <a:t>, lithium, tramadol, tryptophan, </a:t>
            </a:r>
            <a:r>
              <a:rPr lang="en-US" dirty="0" err="1"/>
              <a:t>buspirone</a:t>
            </a:r>
            <a:r>
              <a:rPr lang="en-US" dirty="0"/>
              <a:t>, and </a:t>
            </a:r>
            <a:r>
              <a:rPr lang="en-US" dirty="0" smtClean="0"/>
              <a:t>St</a:t>
            </a:r>
            <a:r>
              <a:rPr lang="en-US" dirty="0"/>
              <a:t>. John’s </a:t>
            </a:r>
            <a:r>
              <a:rPr lang="en-US" dirty="0" err="1" smtClean="0"/>
              <a:t>Wort</a:t>
            </a:r>
            <a:endParaRPr lang="en-US" dirty="0"/>
          </a:p>
          <a:p>
            <a:endParaRPr lang="en-US" dirty="0"/>
          </a:p>
        </p:txBody>
      </p:sp>
    </p:spTree>
    <p:extLst>
      <p:ext uri="{BB962C8B-B14F-4D97-AF65-F5344CB8AC3E}">
        <p14:creationId xmlns:p14="http://schemas.microsoft.com/office/powerpoint/2010/main" val="12185064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lstStyle/>
          <a:p>
            <a:pPr eaLnBrk="1" hangingPunct="1">
              <a:buFont typeface="Wingdings" charset="0"/>
              <a:buNone/>
            </a:pPr>
            <a:r>
              <a:rPr lang="en-US">
                <a:latin typeface="Arial" charset="0"/>
                <a:ea typeface="ＭＳ Ｐゴシック" charset="0"/>
                <a:cs typeface="ＭＳ Ｐゴシック" charset="0"/>
              </a:rPr>
              <a:t>Stimulants and CV Risk</a:t>
            </a:r>
          </a:p>
        </p:txBody>
      </p:sp>
      <p:sp>
        <p:nvSpPr>
          <p:cNvPr id="66562" name="Rectangle 3"/>
          <p:cNvSpPr>
            <a:spLocks noGrp="1" noChangeArrowheads="1"/>
          </p:cNvSpPr>
          <p:nvPr>
            <p:ph idx="1"/>
          </p:nvPr>
        </p:nvSpPr>
        <p:spPr>
          <a:xfrm>
            <a:off x="457200" y="1981200"/>
            <a:ext cx="8229600" cy="4419600"/>
          </a:xfrm>
        </p:spPr>
        <p:txBody>
          <a:bodyPr>
            <a:normAutofit fontScale="92500" lnSpcReduction="20000"/>
          </a:bodyPr>
          <a:lstStyle/>
          <a:p>
            <a:pPr eaLnBrk="1" hangingPunct="1">
              <a:lnSpc>
                <a:spcPct val="90000"/>
              </a:lnSpc>
              <a:buFont typeface="Wingdings" charset="0"/>
              <a:buNone/>
            </a:pPr>
            <a:r>
              <a:rPr lang="en-US" sz="2800">
                <a:latin typeface="Arial" charset="0"/>
                <a:ea typeface="ＭＳ Ｐゴシック" charset="0"/>
                <a:cs typeface="ＭＳ Ｐゴシック" charset="0"/>
              </a:rPr>
              <a:t>FDA reports showed:</a:t>
            </a:r>
          </a:p>
          <a:p>
            <a:pPr eaLnBrk="1" hangingPunct="1">
              <a:lnSpc>
                <a:spcPct val="90000"/>
              </a:lnSpc>
              <a:buFont typeface="Wingdings" charset="0"/>
              <a:buNone/>
            </a:pPr>
            <a:r>
              <a:rPr lang="en-US" sz="2800">
                <a:latin typeface="Arial" charset="0"/>
                <a:ea typeface="ＭＳ Ｐゴシック" charset="0"/>
                <a:cs typeface="ＭＳ Ｐゴシック" charset="0"/>
              </a:rPr>
              <a:t>25 patients (19 who were 18 years and younger) taking stimulants had suddenly died. </a:t>
            </a:r>
          </a:p>
          <a:p>
            <a:pPr eaLnBrk="1" hangingPunct="1">
              <a:lnSpc>
                <a:spcPct val="90000"/>
              </a:lnSpc>
              <a:buFont typeface="Wingdings" charset="0"/>
              <a:buNone/>
            </a:pPr>
            <a:r>
              <a:rPr lang="en-US" sz="2800">
                <a:latin typeface="Arial" charset="0"/>
                <a:ea typeface="ＭＳ Ｐゴシック" charset="0"/>
                <a:cs typeface="ＭＳ Ｐゴシック" charset="0"/>
              </a:rPr>
              <a:t>54 more patients on these pills had unusual heartbeats, heart attacks, or strokes. Some had preexisting heart problems, some were taking other pills, including cocaine. </a:t>
            </a:r>
          </a:p>
          <a:p>
            <a:pPr eaLnBrk="1" hangingPunct="1">
              <a:lnSpc>
                <a:spcPct val="90000"/>
              </a:lnSpc>
              <a:buFont typeface="Wingdings" charset="0"/>
              <a:buNone/>
            </a:pPr>
            <a:r>
              <a:rPr lang="en-US" sz="2800">
                <a:latin typeface="Arial" charset="0"/>
                <a:ea typeface="ＭＳ Ｐゴシック" charset="0"/>
                <a:cs typeface="ＭＳ Ｐゴシック" charset="0"/>
              </a:rPr>
              <a:t>AAP advises continuing current practice</a:t>
            </a:r>
          </a:p>
          <a:p>
            <a:pPr eaLnBrk="1" hangingPunct="1">
              <a:lnSpc>
                <a:spcPct val="90000"/>
              </a:lnSpc>
              <a:buFont typeface="Wingdings" charset="0"/>
              <a:buNone/>
            </a:pPr>
            <a:r>
              <a:rPr lang="en-US" sz="2800">
                <a:latin typeface="Arial" charset="0"/>
                <a:ea typeface="ＭＳ Ｐゴシック" charset="0"/>
                <a:cs typeface="ＭＳ Ｐゴシック" charset="0"/>
              </a:rPr>
              <a:t>FDA- no black box warning</a:t>
            </a:r>
          </a:p>
          <a:p>
            <a:pPr eaLnBrk="1" hangingPunct="1">
              <a:lnSpc>
                <a:spcPct val="90000"/>
              </a:lnSpc>
              <a:buFont typeface="Wingdings" charset="0"/>
              <a:buNone/>
            </a:pPr>
            <a:r>
              <a:rPr lang="en-US" sz="2800">
                <a:latin typeface="Arial" charset="0"/>
                <a:ea typeface="ＭＳ Ｐゴシック" charset="0"/>
                <a:cs typeface="ＭＳ Ｐゴシック" charset="0"/>
              </a:rPr>
              <a:t>Prudent to avoid use in structural heart disease, arrythmia, ? if FH sudden cardiac death </a:t>
            </a:r>
          </a:p>
        </p:txBody>
      </p:sp>
    </p:spTree>
    <p:extLst>
      <p:ext uri="{BB962C8B-B14F-4D97-AF65-F5344CB8AC3E}">
        <p14:creationId xmlns:p14="http://schemas.microsoft.com/office/powerpoint/2010/main" val="126006602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457200" y="457200"/>
            <a:ext cx="8229600" cy="838200"/>
          </a:xfrm>
        </p:spPr>
        <p:txBody>
          <a:bodyPr/>
          <a:lstStyle/>
          <a:p>
            <a:pPr eaLnBrk="1" hangingPunct="1"/>
            <a:r>
              <a:rPr lang="en-US">
                <a:latin typeface="Arial" charset="0"/>
                <a:ea typeface="ＭＳ Ｐゴシック" charset="0"/>
                <a:cs typeface="ＭＳ Ｐゴシック" charset="0"/>
              </a:rPr>
              <a:t>Managing Side Effects</a:t>
            </a:r>
          </a:p>
        </p:txBody>
      </p:sp>
      <p:sp>
        <p:nvSpPr>
          <p:cNvPr id="68610" name="Rectangle 3"/>
          <p:cNvSpPr>
            <a:spLocks noGrp="1" noChangeArrowheads="1"/>
          </p:cNvSpPr>
          <p:nvPr>
            <p:ph idx="1"/>
          </p:nvPr>
        </p:nvSpPr>
        <p:spPr>
          <a:xfrm>
            <a:off x="304800" y="1143000"/>
            <a:ext cx="8382000" cy="5486400"/>
          </a:xfrm>
        </p:spPr>
        <p:txBody>
          <a:bodyPr>
            <a:normAutofit fontScale="92500" lnSpcReduction="10000"/>
          </a:bodyPr>
          <a:lstStyle/>
          <a:p>
            <a:pPr eaLnBrk="1" hangingPunct="1">
              <a:lnSpc>
                <a:spcPct val="90000"/>
              </a:lnSpc>
            </a:pPr>
            <a:r>
              <a:rPr lang="en-US" sz="2800">
                <a:latin typeface="Arial" charset="0"/>
                <a:ea typeface="ＭＳ Ｐゴシック" charset="0"/>
                <a:cs typeface="ＭＳ Ｐゴシック" charset="0"/>
              </a:rPr>
              <a:t>Appetite - </a:t>
            </a:r>
            <a:r>
              <a:rPr lang="ja-JP" altLang="en-US" sz="2800">
                <a:latin typeface="Arial" charset="0"/>
                <a:ea typeface="ＭＳ Ｐゴシック" charset="0"/>
                <a:cs typeface="ＭＳ Ｐゴシック" charset="0"/>
              </a:rPr>
              <a:t>“</a:t>
            </a:r>
            <a:r>
              <a:rPr lang="en-US" altLang="ja-JP" sz="2800">
                <a:latin typeface="Arial" charset="0"/>
                <a:ea typeface="ＭＳ Ｐゴシック" charset="0"/>
                <a:cs typeface="ＭＳ Ｐゴシック" charset="0"/>
              </a:rPr>
              <a:t>4th meal</a:t>
            </a:r>
            <a:r>
              <a:rPr lang="ja-JP" altLang="en-US" sz="2800">
                <a:latin typeface="Arial" charset="0"/>
                <a:ea typeface="ＭＳ Ｐゴシック" charset="0"/>
                <a:cs typeface="ＭＳ Ｐゴシック" charset="0"/>
              </a:rPr>
              <a:t>”</a:t>
            </a:r>
            <a:r>
              <a:rPr lang="en-US" altLang="ja-JP" sz="2800">
                <a:latin typeface="Arial" charset="0"/>
                <a:ea typeface="ＭＳ Ｐゴシック" charset="0"/>
                <a:cs typeface="ＭＳ Ｐゴシック" charset="0"/>
              </a:rPr>
              <a:t> at bedtime</a:t>
            </a:r>
          </a:p>
          <a:p>
            <a:pPr eaLnBrk="1" hangingPunct="1">
              <a:lnSpc>
                <a:spcPct val="90000"/>
              </a:lnSpc>
            </a:pPr>
            <a:r>
              <a:rPr lang="en-US" sz="2800">
                <a:latin typeface="Arial" charset="0"/>
                <a:ea typeface="ＭＳ Ｐゴシック" charset="0"/>
                <a:cs typeface="ＭＳ Ｐゴシック" charset="0"/>
              </a:rPr>
              <a:t>Abdominal pain – disappears in 3 wks; try slow acting medication; ?bowel urgency;  give with food</a:t>
            </a:r>
          </a:p>
          <a:p>
            <a:pPr eaLnBrk="1" hangingPunct="1">
              <a:lnSpc>
                <a:spcPct val="90000"/>
              </a:lnSpc>
            </a:pPr>
            <a:r>
              <a:rPr lang="en-US" sz="2800">
                <a:latin typeface="Arial" charset="0"/>
                <a:ea typeface="ＭＳ Ｐゴシック" charset="0"/>
                <a:cs typeface="ＭＳ Ｐゴシック" charset="0"/>
              </a:rPr>
              <a:t>Headache – disappears in 3 wks; try slow acting, use 7 days/wk</a:t>
            </a:r>
          </a:p>
          <a:p>
            <a:pPr eaLnBrk="1" hangingPunct="1">
              <a:lnSpc>
                <a:spcPct val="90000"/>
              </a:lnSpc>
            </a:pPr>
            <a:r>
              <a:rPr lang="en-US" sz="2800">
                <a:latin typeface="Arial" charset="0"/>
                <a:ea typeface="ＭＳ Ｐゴシック" charset="0"/>
                <a:cs typeface="ＭＳ Ｐゴシック" charset="0"/>
              </a:rPr>
              <a:t>Growth – 1 kg, 1-2 cm; mostly nutrition related; reversible with drug holidays if needed</a:t>
            </a:r>
          </a:p>
          <a:p>
            <a:pPr eaLnBrk="1" hangingPunct="1">
              <a:lnSpc>
                <a:spcPct val="90000"/>
              </a:lnSpc>
            </a:pPr>
            <a:r>
              <a:rPr lang="en-US" sz="2800">
                <a:latin typeface="Arial" charset="0"/>
                <a:ea typeface="ＭＳ Ｐゴシック" charset="0"/>
                <a:cs typeface="ＭＳ Ｐゴシック" charset="0"/>
              </a:rPr>
              <a:t>Tics - mostly due to comorbidity, may have </a:t>
            </a:r>
            <a:r>
              <a:rPr lang="en-US" sz="2800" i="1">
                <a:latin typeface="Arial" charset="0"/>
                <a:ea typeface="ＭＳ Ｐゴシック" charset="0"/>
                <a:cs typeface="ＭＳ Ｐゴシック" charset="0"/>
              </a:rPr>
              <a:t>less</a:t>
            </a:r>
            <a:r>
              <a:rPr lang="en-US" sz="2800">
                <a:latin typeface="Arial" charset="0"/>
                <a:ea typeface="ＭＳ Ｐゴシック" charset="0"/>
                <a:cs typeface="ＭＳ Ｐゴシック" charset="0"/>
              </a:rPr>
              <a:t> tics with stimulants; 0.5% chance of a persistent problem; try lower dose</a:t>
            </a:r>
          </a:p>
          <a:p>
            <a:pPr eaLnBrk="1" hangingPunct="1">
              <a:lnSpc>
                <a:spcPct val="90000"/>
              </a:lnSpc>
            </a:pPr>
            <a:r>
              <a:rPr lang="en-US" sz="2800">
                <a:latin typeface="Arial" charset="0"/>
                <a:ea typeface="ＭＳ Ｐゴシック" charset="0"/>
                <a:cs typeface="ＭＳ Ｐゴシック" charset="0"/>
              </a:rPr>
              <a:t>Irritability- change family of meds, use another dose in pm</a:t>
            </a:r>
          </a:p>
        </p:txBody>
      </p:sp>
    </p:spTree>
    <p:extLst>
      <p:ext uri="{BB962C8B-B14F-4D97-AF65-F5344CB8AC3E}">
        <p14:creationId xmlns:p14="http://schemas.microsoft.com/office/powerpoint/2010/main" val="286328915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a:xfrm>
            <a:off x="457200" y="457200"/>
            <a:ext cx="8229600" cy="621293"/>
          </a:xfrm>
        </p:spPr>
        <p:txBody>
          <a:bodyPr/>
          <a:lstStyle/>
          <a:p>
            <a:pPr eaLnBrk="1" hangingPunct="1"/>
            <a:r>
              <a:rPr lang="en-US" dirty="0">
                <a:latin typeface="Arial" charset="0"/>
                <a:ea typeface="ＭＳ Ｐゴシック" charset="0"/>
                <a:cs typeface="ＭＳ Ｐゴシック" charset="0"/>
              </a:rPr>
              <a:t>Sleep problems in ADHD</a:t>
            </a:r>
          </a:p>
        </p:txBody>
      </p:sp>
      <p:sp>
        <p:nvSpPr>
          <p:cNvPr id="70658" name="Rectangle 3"/>
          <p:cNvSpPr>
            <a:spLocks noGrp="1" noChangeArrowheads="1"/>
          </p:cNvSpPr>
          <p:nvPr>
            <p:ph idx="1"/>
          </p:nvPr>
        </p:nvSpPr>
        <p:spPr>
          <a:xfrm>
            <a:off x="457200" y="1371600"/>
            <a:ext cx="8229600" cy="5181600"/>
          </a:xfrm>
        </p:spPr>
        <p:txBody>
          <a:bodyPr>
            <a:normAutofit fontScale="92500" lnSpcReduction="10000"/>
          </a:bodyPr>
          <a:lstStyle/>
          <a:p>
            <a:pPr eaLnBrk="1" hangingPunct="1">
              <a:lnSpc>
                <a:spcPct val="90000"/>
              </a:lnSpc>
            </a:pPr>
            <a:r>
              <a:rPr lang="en-US" sz="2800">
                <a:latin typeface="Arial" charset="0"/>
                <a:ea typeface="ＭＳ Ｐゴシック" charset="0"/>
                <a:cs typeface="ＭＳ Ｐゴシック" charset="0"/>
              </a:rPr>
              <a:t>85% of children with ADHD have sleep problems before using meds</a:t>
            </a:r>
          </a:p>
          <a:p>
            <a:pPr eaLnBrk="1" hangingPunct="1">
              <a:lnSpc>
                <a:spcPct val="90000"/>
              </a:lnSpc>
            </a:pPr>
            <a:r>
              <a:rPr lang="en-US" sz="2800">
                <a:latin typeface="Arial" charset="0"/>
                <a:ea typeface="ＭＳ Ｐゴシック" charset="0"/>
                <a:cs typeface="ＭＳ Ｐゴシック" charset="0"/>
              </a:rPr>
              <a:t>Sleep debt makes ADHD and comorbid conditions worse</a:t>
            </a:r>
          </a:p>
          <a:p>
            <a:pPr eaLnBrk="1" hangingPunct="1">
              <a:lnSpc>
                <a:spcPct val="90000"/>
              </a:lnSpc>
            </a:pPr>
            <a:r>
              <a:rPr lang="en-US" sz="2800">
                <a:latin typeface="Arial" charset="0"/>
                <a:ea typeface="ＭＳ Ｐゴシック" charset="0"/>
                <a:cs typeface="ＭＳ Ｐゴシック" charset="0"/>
              </a:rPr>
              <a:t>Mostly trouble falling asleep but also restless</a:t>
            </a:r>
          </a:p>
          <a:p>
            <a:pPr eaLnBrk="1" hangingPunct="1">
              <a:lnSpc>
                <a:spcPct val="90000"/>
              </a:lnSpc>
            </a:pPr>
            <a:r>
              <a:rPr lang="en-US" sz="2800">
                <a:latin typeface="Arial" charset="0"/>
                <a:ea typeface="ＭＳ Ｐゴシック" charset="0"/>
                <a:cs typeface="ＭＳ Ｐゴシック" charset="0"/>
              </a:rPr>
              <a:t>Consider OSA if snore, bipolar if up for hours in the middle of the night</a:t>
            </a:r>
          </a:p>
          <a:p>
            <a:pPr eaLnBrk="1" hangingPunct="1">
              <a:lnSpc>
                <a:spcPct val="90000"/>
              </a:lnSpc>
            </a:pPr>
            <a:r>
              <a:rPr lang="en-US" sz="2800">
                <a:latin typeface="Arial" charset="0"/>
                <a:ea typeface="ＭＳ Ｐゴシック" charset="0"/>
                <a:cs typeface="ＭＳ Ｐゴシック" charset="0"/>
              </a:rPr>
              <a:t>Start with routine bedtime, back rub, milk, white noise</a:t>
            </a:r>
          </a:p>
          <a:p>
            <a:pPr eaLnBrk="1" hangingPunct="1">
              <a:lnSpc>
                <a:spcPct val="90000"/>
              </a:lnSpc>
            </a:pPr>
            <a:r>
              <a:rPr lang="en-US" sz="2800">
                <a:latin typeface="Arial" charset="0"/>
                <a:ea typeface="ＭＳ Ｐゴシック" charset="0"/>
                <a:cs typeface="ＭＳ Ｐゴシック" charset="0"/>
              </a:rPr>
              <a:t>Meds prn: evening stimulant dose, melatonin 1-8 mg, Clonidine 0.05-0.1 mg.,  guanfacine up to 1 mg</a:t>
            </a:r>
          </a:p>
        </p:txBody>
      </p:sp>
    </p:spTree>
    <p:extLst>
      <p:ext uri="{BB962C8B-B14F-4D97-AF65-F5344CB8AC3E}">
        <p14:creationId xmlns:p14="http://schemas.microsoft.com/office/powerpoint/2010/main" val="364253061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CME</a:t>
            </a:r>
            <a:endParaRPr lang="en-US" dirty="0"/>
          </a:p>
        </p:txBody>
      </p:sp>
      <p:sp>
        <p:nvSpPr>
          <p:cNvPr id="3" name="Content Placeholder 2"/>
          <p:cNvSpPr>
            <a:spLocks noGrp="1"/>
          </p:cNvSpPr>
          <p:nvPr>
            <p:ph idx="1"/>
          </p:nvPr>
        </p:nvSpPr>
        <p:spPr/>
        <p:txBody>
          <a:bodyPr/>
          <a:lstStyle/>
          <a:p>
            <a:r>
              <a:rPr lang="en-US" dirty="0" smtClean="0"/>
              <a:t>2 things you will do differently or think differently about as a result of this webinar</a:t>
            </a:r>
          </a:p>
          <a:p>
            <a:r>
              <a:rPr lang="en-US" dirty="0" smtClean="0"/>
              <a:t>Send to </a:t>
            </a:r>
            <a:r>
              <a:rPr lang="en-US" dirty="0" err="1" smtClean="0"/>
              <a:t>bhoward@chadis.com</a:t>
            </a:r>
            <a:endParaRPr lang="en-US" dirty="0"/>
          </a:p>
        </p:txBody>
      </p:sp>
    </p:spTree>
    <p:extLst>
      <p:ext uri="{BB962C8B-B14F-4D97-AF65-F5344CB8AC3E}">
        <p14:creationId xmlns:p14="http://schemas.microsoft.com/office/powerpoint/2010/main" val="32168182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Selected References</a:t>
            </a:r>
          </a:p>
        </p:txBody>
      </p:sp>
      <p:sp>
        <p:nvSpPr>
          <p:cNvPr id="120834" name="Content Placeholder 2"/>
          <p:cNvSpPr>
            <a:spLocks noGrp="1"/>
          </p:cNvSpPr>
          <p:nvPr>
            <p:ph idx="1"/>
          </p:nvPr>
        </p:nvSpPr>
        <p:spPr>
          <a:xfrm>
            <a:off x="457200" y="1528763"/>
            <a:ext cx="8229600" cy="5148262"/>
          </a:xfrm>
        </p:spPr>
        <p:txBody>
          <a:bodyPr/>
          <a:lstStyle/>
          <a:p>
            <a:pPr eaLnBrk="1" hangingPunct="1"/>
            <a:r>
              <a:rPr lang="en-US">
                <a:latin typeface="Arial" charset="0"/>
                <a:ea typeface="ＭＳ Ｐゴシック" charset="0"/>
                <a:cs typeface="ＭＳ Ｐゴシック" charset="0"/>
              </a:rPr>
              <a:t>AACAP, Practice Parameter for the Assessment and Treatment of Children and Adolescents With Attention-Deficit/Hyperactivity Disorder. J. Am. Acad. Child Adolesc. Psychiatry, 2007;46(7):894-921.</a:t>
            </a:r>
          </a:p>
          <a:p>
            <a:pPr eaLnBrk="1" hangingPunct="1"/>
            <a:r>
              <a:rPr lang="en-US">
                <a:latin typeface="Arial" charset="0"/>
                <a:ea typeface="ＭＳ Ｐゴシック" charset="0"/>
                <a:cs typeface="ＭＳ Ｐゴシック" charset="0"/>
              </a:rPr>
              <a:t>October 16, 2011, doi: 10.1542/peds.2011-2654</a:t>
            </a:r>
          </a:p>
        </p:txBody>
      </p:sp>
    </p:spTree>
    <p:extLst>
      <p:ext uri="{BB962C8B-B14F-4D97-AF65-F5344CB8AC3E}">
        <p14:creationId xmlns:p14="http://schemas.microsoft.com/office/powerpoint/2010/main" val="34429241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tle 1"/>
          <p:cNvSpPr>
            <a:spLocks noGrp="1"/>
          </p:cNvSpPr>
          <p:nvPr>
            <p:ph type="title"/>
          </p:nvPr>
        </p:nvSpPr>
        <p:spPr>
          <a:xfrm>
            <a:off x="457200" y="457200"/>
            <a:ext cx="8229600" cy="46038"/>
          </a:xfrm>
        </p:spPr>
        <p:txBody>
          <a:bodyPr/>
          <a:lstStyle/>
          <a:p>
            <a:endParaRPr lang="en-US">
              <a:latin typeface="Arial" charset="0"/>
              <a:ea typeface="ＭＳ Ｐゴシック" charset="0"/>
              <a:cs typeface="ＭＳ Ｐゴシック" charset="0"/>
            </a:endParaRPr>
          </a:p>
        </p:txBody>
      </p:sp>
      <p:sp>
        <p:nvSpPr>
          <p:cNvPr id="121858" name="Content Placeholder 2"/>
          <p:cNvSpPr>
            <a:spLocks noGrp="1"/>
          </p:cNvSpPr>
          <p:nvPr>
            <p:ph idx="1"/>
          </p:nvPr>
        </p:nvSpPr>
        <p:spPr>
          <a:xfrm>
            <a:off x="457200" y="857250"/>
            <a:ext cx="8229600" cy="5010150"/>
          </a:xfrm>
        </p:spPr>
        <p:txBody>
          <a:bodyPr/>
          <a:lstStyle/>
          <a:p>
            <a:r>
              <a:rPr lang="en-US" i="1">
                <a:latin typeface="Arial" charset="0"/>
                <a:ea typeface="ＭＳ Ｐゴシック" charset="0"/>
                <a:cs typeface="ＭＳ Ｐゴシック" charset="0"/>
              </a:rPr>
              <a:t>Appendix to ADHD Clinical Practice Guideline: Implementing the Key Action Statements — An Algorithm and Explanation for Process of Care for the Evaluation, Diagnosis, Treatment and Monitoring of ADHD in Children and Adolescents</a:t>
            </a:r>
            <a:r>
              <a:rPr lang="en-US">
                <a:latin typeface="Arial" charset="0"/>
                <a:ea typeface="ＭＳ Ｐゴシック" charset="0"/>
                <a:cs typeface="ＭＳ Ｐゴシック" charset="0"/>
              </a:rPr>
              <a:t> (</a:t>
            </a:r>
            <a:r>
              <a:rPr lang="en-US">
                <a:latin typeface="Arial" charset="0"/>
                <a:ea typeface="ＭＳ Ｐゴシック" charset="0"/>
                <a:cs typeface="ＭＳ Ｐゴシック" charset="0"/>
                <a:hlinkClick r:id="rId2"/>
              </a:rPr>
              <a:t>http:/​/​pediatrics.aappublications.org/​content/​suppl/​2011/​10/​11/​peds.2011-2654.DC1/​zpe611117822p.pdf</a:t>
            </a:r>
            <a:r>
              <a:rPr lang="en-US">
                <a:latin typeface="Arial" charset="0"/>
                <a:ea typeface="ＭＳ Ｐゴシック" charset="0"/>
                <a:cs typeface="ＭＳ Ｐゴシック" charset="0"/>
              </a:rPr>
              <a:t>)</a:t>
            </a:r>
          </a:p>
        </p:txBody>
      </p:sp>
    </p:spTree>
    <p:extLst>
      <p:ext uri="{BB962C8B-B14F-4D97-AF65-F5344CB8AC3E}">
        <p14:creationId xmlns:p14="http://schemas.microsoft.com/office/powerpoint/2010/main" val="4196399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z="4000">
                <a:latin typeface="Arial" charset="0"/>
                <a:ea typeface="ＭＳ Ｐゴシック" charset="0"/>
                <a:cs typeface="ＭＳ Ｐゴシック" charset="0"/>
              </a:rPr>
              <a:t>#3 Recommend stimulant medicine and/or behavior therapy</a:t>
            </a:r>
          </a:p>
        </p:txBody>
      </p:sp>
      <p:sp>
        <p:nvSpPr>
          <p:cNvPr id="37890" name="Content Placeholder 2"/>
          <p:cNvSpPr>
            <a:spLocks noGrp="1"/>
          </p:cNvSpPr>
          <p:nvPr>
            <p:ph idx="1"/>
          </p:nvPr>
        </p:nvSpPr>
        <p:spPr>
          <a:xfrm>
            <a:off x="457200" y="1828800"/>
            <a:ext cx="8229600" cy="5029200"/>
          </a:xfrm>
        </p:spPr>
        <p:txBody>
          <a:bodyPr>
            <a:normAutofit fontScale="92500" lnSpcReduction="10000"/>
          </a:bodyPr>
          <a:lstStyle/>
          <a:p>
            <a:pPr eaLnBrk="1" hangingPunct="1">
              <a:buFont typeface="Wingdings" charset="0"/>
              <a:buNone/>
            </a:pPr>
            <a:r>
              <a:rPr lang="en-US" sz="2400" dirty="0">
                <a:latin typeface="Arial" charset="0"/>
                <a:ea typeface="ＭＳ Ｐゴシック" charset="0"/>
                <a:cs typeface="ＭＳ Ｐゴシック" charset="0"/>
              </a:rPr>
              <a:t>Stimulants are first line. Behavior therapy may be helpful or an </a:t>
            </a:r>
            <a:r>
              <a:rPr lang="en-US" sz="2400" dirty="0" smtClean="0">
                <a:latin typeface="Arial" charset="0"/>
                <a:ea typeface="ＭＳ Ｐゴシック" charset="0"/>
                <a:cs typeface="ＭＳ Ｐゴシック" charset="0"/>
              </a:rPr>
              <a:t>adjunct.  Behavior therapy first for preschoolers.</a:t>
            </a:r>
            <a:endParaRPr lang="en-US" sz="2400" dirty="0">
              <a:latin typeface="Arial" charset="0"/>
              <a:ea typeface="ＭＳ Ｐゴシック" charset="0"/>
              <a:cs typeface="ＭＳ Ｐゴシック" charset="0"/>
            </a:endParaRPr>
          </a:p>
          <a:p>
            <a:pPr eaLnBrk="1" hangingPunct="1"/>
            <a:r>
              <a:rPr lang="en-US" sz="2400" dirty="0">
                <a:latin typeface="Arial" charset="0"/>
                <a:ea typeface="ＭＳ Ｐゴシック" charset="0"/>
                <a:cs typeface="ＭＳ Ｐゴシック" charset="0"/>
              </a:rPr>
              <a:t>Stimulants improve core symptoms equally. </a:t>
            </a:r>
            <a:r>
              <a:rPr lang="en-US" sz="2400" dirty="0" smtClean="0">
                <a:latin typeface="Arial" charset="0"/>
                <a:ea typeface="ＭＳ Ｐゴシック" charset="0"/>
                <a:cs typeface="ＭＳ Ｐゴシック" charset="0"/>
              </a:rPr>
              <a:t>50% of children </a:t>
            </a:r>
            <a:r>
              <a:rPr lang="en-US" sz="2400" dirty="0">
                <a:latin typeface="Arial" charset="0"/>
                <a:ea typeface="ＭＳ Ｐゴシック" charset="0"/>
                <a:cs typeface="ＭＳ Ｐゴシック" charset="0"/>
              </a:rPr>
              <a:t>respond to one but not to another. </a:t>
            </a:r>
          </a:p>
          <a:p>
            <a:pPr eaLnBrk="1" hangingPunct="1"/>
            <a:r>
              <a:rPr lang="en-US" sz="2400" dirty="0">
                <a:latin typeface="Arial" charset="0"/>
                <a:ea typeface="ＭＳ Ｐゴシック" charset="0"/>
                <a:cs typeface="ＭＳ Ｐゴシック" charset="0"/>
              </a:rPr>
              <a:t>Stimulants require no serologic, hematologic, or EKG monitoring.</a:t>
            </a:r>
          </a:p>
          <a:p>
            <a:pPr eaLnBrk="1" hangingPunct="1">
              <a:buFont typeface="Wingdings" charset="0"/>
              <a:buNone/>
            </a:pPr>
            <a:r>
              <a:rPr lang="en-US" sz="2400" dirty="0">
                <a:latin typeface="Arial" charset="0"/>
                <a:ea typeface="ＭＳ Ｐゴシック" charset="0"/>
                <a:cs typeface="ＭＳ Ｐゴシック" charset="0"/>
              </a:rPr>
              <a:t>3A: If one stimulant does not work at the highest feasible dose, try another.</a:t>
            </a:r>
          </a:p>
          <a:p>
            <a:pPr eaLnBrk="1" hangingPunct="1">
              <a:buFont typeface="Wingdings" charset="0"/>
              <a:buNone/>
            </a:pPr>
            <a:r>
              <a:rPr lang="en-US" sz="2400" dirty="0">
                <a:latin typeface="Arial" charset="0"/>
                <a:ea typeface="ＭＳ Ｐゴシック" charset="0"/>
                <a:cs typeface="ＭＳ Ｐゴシック" charset="0"/>
              </a:rPr>
              <a:t>3B: Find highest dose with no side effects or dose at which side effects are tolerable.</a:t>
            </a:r>
          </a:p>
          <a:p>
            <a:pPr eaLnBrk="1" hangingPunct="1">
              <a:buFont typeface="Wingdings" charset="0"/>
              <a:buNone/>
            </a:pPr>
            <a:r>
              <a:rPr lang="en-US" sz="2400" dirty="0">
                <a:latin typeface="Arial" charset="0"/>
                <a:ea typeface="ＭＳ Ｐゴシック" charset="0"/>
                <a:cs typeface="ＭＳ Ｐゴシック" charset="0"/>
              </a:rPr>
              <a:t>3C: If stimulants do not work/not tolerated, try </a:t>
            </a:r>
            <a:r>
              <a:rPr lang="en-US" sz="2400" dirty="0" smtClean="0">
                <a:latin typeface="Arial" charset="0"/>
                <a:ea typeface="ＭＳ Ｐゴシック" charset="0"/>
                <a:cs typeface="ＭＳ Ｐゴシック" charset="0"/>
              </a:rPr>
              <a:t>non-stimulants </a:t>
            </a:r>
            <a:r>
              <a:rPr lang="en-US" sz="2400" dirty="0">
                <a:latin typeface="Arial" charset="0"/>
                <a:ea typeface="ＭＳ Ｐゴシック" charset="0"/>
                <a:cs typeface="ＭＳ Ｐゴシック" charset="0"/>
              </a:rPr>
              <a:t>with evidence-basis</a:t>
            </a:r>
          </a:p>
          <a:p>
            <a:pPr eaLnBrk="1" hangingPunct="1"/>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39089121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p:nvPr>
        </p:nvSpPr>
        <p:spPr>
          <a:xfrm>
            <a:off x="457200" y="457200"/>
            <a:ext cx="8229600" cy="46038"/>
          </a:xfrm>
        </p:spPr>
        <p:txBody>
          <a:bodyPr/>
          <a:lstStyle/>
          <a:p>
            <a:endParaRPr lang="en-US">
              <a:latin typeface="Arial" charset="0"/>
              <a:ea typeface="ＭＳ Ｐゴシック" charset="0"/>
              <a:cs typeface="ＭＳ Ｐゴシック" charset="0"/>
            </a:endParaRPr>
          </a:p>
        </p:txBody>
      </p:sp>
      <p:sp>
        <p:nvSpPr>
          <p:cNvPr id="122882" name="Content Placeholder 2"/>
          <p:cNvSpPr>
            <a:spLocks noGrp="1"/>
          </p:cNvSpPr>
          <p:nvPr>
            <p:ph idx="1"/>
          </p:nvPr>
        </p:nvSpPr>
        <p:spPr>
          <a:xfrm>
            <a:off x="457200" y="777875"/>
            <a:ext cx="8229600" cy="5089525"/>
          </a:xfrm>
        </p:spPr>
        <p:txBody>
          <a:bodyPr/>
          <a:lstStyle/>
          <a:p>
            <a:r>
              <a:rPr lang="en-US">
                <a:latin typeface="Arial" charset="0"/>
                <a:ea typeface="ＭＳ Ｐゴシック" charset="0"/>
                <a:cs typeface="ＭＳ Ｐゴシック" charset="0"/>
              </a:rPr>
              <a:t>AAP, Caring for Children with ADHD: A Resource Toolkit for Clinicians, 2</a:t>
            </a:r>
            <a:r>
              <a:rPr lang="en-US" baseline="30000">
                <a:latin typeface="Arial" charset="0"/>
                <a:ea typeface="ＭＳ Ｐゴシック" charset="0"/>
                <a:cs typeface="ＭＳ Ｐゴシック" charset="0"/>
              </a:rPr>
              <a:t>nd</a:t>
            </a:r>
            <a:r>
              <a:rPr lang="en-US">
                <a:latin typeface="Arial" charset="0"/>
                <a:ea typeface="ＭＳ Ｐゴシック" charset="0"/>
                <a:cs typeface="ＭＳ Ｐゴシック" charset="0"/>
              </a:rPr>
              <a:t> Edit.</a:t>
            </a:r>
            <a:br>
              <a:rPr lang="en-US">
                <a:latin typeface="Arial" charset="0"/>
                <a:ea typeface="ＭＳ Ｐゴシック" charset="0"/>
                <a:cs typeface="ＭＳ Ｐゴシック" charset="0"/>
              </a:rPr>
            </a:br>
            <a:r>
              <a:rPr lang="en-US">
                <a:latin typeface="Arial" charset="0"/>
                <a:ea typeface="ＭＳ Ｐゴシック" charset="0"/>
                <a:cs typeface="ＭＳ Ｐゴシック" charset="0"/>
              </a:rPr>
              <a:t>2011. Item #: CD0063</a:t>
            </a:r>
            <a:br>
              <a:rPr lang="en-US">
                <a:latin typeface="Arial" charset="0"/>
                <a:ea typeface="ＭＳ Ｐゴシック" charset="0"/>
                <a:cs typeface="ＭＳ Ｐゴシック" charset="0"/>
              </a:rPr>
            </a:br>
            <a:r>
              <a:rPr lang="en-US">
                <a:latin typeface="Arial" charset="0"/>
                <a:ea typeface="ＭＳ Ｐゴシック" charset="0"/>
                <a:cs typeface="ＭＳ Ｐゴシック" charset="0"/>
              </a:rPr>
              <a:t>ISBN 13: 978-1-58110-578-0</a:t>
            </a:r>
          </a:p>
          <a:p>
            <a:r>
              <a:rPr lang="en-US">
                <a:latin typeface="Arial" charset="0"/>
                <a:ea typeface="ＭＳ Ｐゴシック" charset="0"/>
                <a:cs typeface="ＭＳ Ｐゴシック" charset="0"/>
              </a:rPr>
              <a:t>AAP, 2011. ADHD: Clinical Practice Guideline for the Diagnosis, Evaluation, and Treatment of Attention-Deficit/Hyperactivity Disorder in Children and Adolescents. </a:t>
            </a:r>
            <a:r>
              <a:rPr lang="en-US" i="1">
                <a:latin typeface="Arial" charset="0"/>
                <a:ea typeface="ＭＳ Ｐゴシック" charset="0"/>
                <a:cs typeface="ＭＳ Ｐゴシック" charset="0"/>
              </a:rPr>
              <a:t>Pediatrics Vol. 128 No. 5 November 1, 2011 </a:t>
            </a:r>
            <a:br>
              <a:rPr lang="en-US" i="1">
                <a:latin typeface="Arial" charset="0"/>
                <a:ea typeface="ＭＳ Ｐゴシック" charset="0"/>
                <a:cs typeface="ＭＳ Ｐゴシック" charset="0"/>
              </a:rPr>
            </a:br>
            <a:r>
              <a:rPr lang="en-US" i="1">
                <a:latin typeface="Arial" charset="0"/>
                <a:ea typeface="ＭＳ Ｐゴシック" charset="0"/>
                <a:cs typeface="ＭＳ Ｐゴシック" charset="0"/>
              </a:rPr>
              <a:t>pp. 1007 -1022 </a:t>
            </a:r>
            <a:r>
              <a:rPr lang="en-US" b="1">
                <a:latin typeface="Arial" charset="0"/>
                <a:ea typeface="ＭＳ Ｐゴシック" charset="0"/>
                <a:cs typeface="ＭＳ Ｐゴシック" charset="0"/>
              </a:rPr>
              <a:t> </a:t>
            </a:r>
          </a:p>
        </p:txBody>
      </p:sp>
    </p:spTree>
    <p:extLst>
      <p:ext uri="{BB962C8B-B14F-4D97-AF65-F5344CB8AC3E}">
        <p14:creationId xmlns:p14="http://schemas.microsoft.com/office/powerpoint/2010/main" val="27207550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Title 1"/>
          <p:cNvSpPr>
            <a:spLocks noGrp="1"/>
          </p:cNvSpPr>
          <p:nvPr>
            <p:ph type="title"/>
          </p:nvPr>
        </p:nvSpPr>
        <p:spPr/>
        <p:txBody>
          <a:bodyPr/>
          <a:lstStyle/>
          <a:p>
            <a:endParaRPr lang="en-US">
              <a:latin typeface="Arial" charset="0"/>
              <a:ea typeface="ＭＳ Ｐゴシック" charset="0"/>
              <a:cs typeface="ＭＳ Ｐゴシック" charset="0"/>
            </a:endParaRPr>
          </a:p>
        </p:txBody>
      </p:sp>
      <p:sp>
        <p:nvSpPr>
          <p:cNvPr id="123906" name="Content Placeholder 2"/>
          <p:cNvSpPr>
            <a:spLocks noGrp="1"/>
          </p:cNvSpPr>
          <p:nvPr>
            <p:ph idx="1"/>
          </p:nvPr>
        </p:nvSpPr>
        <p:spPr/>
        <p:txBody>
          <a:bodyPr/>
          <a:lstStyle/>
          <a:p>
            <a:r>
              <a:rPr lang="en-US">
                <a:latin typeface="Arial" charset="0"/>
                <a:ea typeface="ＭＳ Ｐゴシック" charset="0"/>
                <a:cs typeface="ＭＳ Ｐゴシック" charset="0"/>
              </a:rPr>
              <a:t>AAP, 2001. Clinical Practice Guideline: Treatment of the School-Aged Child With Attention-Deficit/Hyperactivity Disorder. Pediatrics 108 (4) 1033</a:t>
            </a:r>
          </a:p>
          <a:p>
            <a:pPr>
              <a:buFont typeface="Wingdings" charset="0"/>
              <a:buNone/>
            </a:pPr>
            <a:endParaRPr lang="en-US">
              <a:latin typeface="Arial" charset="0"/>
              <a:ea typeface="ＭＳ Ｐゴシック" charset="0"/>
              <a:cs typeface="ＭＳ Ｐゴシック" charset="0"/>
            </a:endParaRPr>
          </a:p>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16844830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Title 1"/>
          <p:cNvSpPr>
            <a:spLocks noGrp="1"/>
          </p:cNvSpPr>
          <p:nvPr>
            <p:ph type="title"/>
          </p:nvPr>
        </p:nvSpPr>
        <p:spPr/>
        <p:txBody>
          <a:bodyPr/>
          <a:lstStyle/>
          <a:p>
            <a:pPr eaLnBrk="1" hangingPunct="1"/>
            <a:endParaRPr lang="en-US">
              <a:latin typeface="Arial" charset="0"/>
              <a:ea typeface="ＭＳ Ｐゴシック" charset="0"/>
              <a:cs typeface="ＭＳ Ｐゴシック" charset="0"/>
            </a:endParaRPr>
          </a:p>
        </p:txBody>
      </p:sp>
      <p:sp>
        <p:nvSpPr>
          <p:cNvPr id="124930" name="Content Placeholder 2"/>
          <p:cNvSpPr>
            <a:spLocks noGrp="1"/>
          </p:cNvSpPr>
          <p:nvPr>
            <p:ph idx="1"/>
          </p:nvPr>
        </p:nvSpPr>
        <p:spPr/>
        <p:txBody>
          <a:bodyPr/>
          <a:lstStyle/>
          <a:p>
            <a:pPr eaLnBrk="1" hangingPunct="1"/>
            <a:r>
              <a:rPr lang="en-US">
                <a:latin typeface="Arial" charset="0"/>
                <a:ea typeface="ＭＳ Ｐゴシック" charset="0"/>
                <a:cs typeface="ＭＳ Ｐゴシック" charset="0"/>
              </a:rPr>
              <a:t>American Academy of Pediatrics, Committee on Quality Improvement and Subcommittee on Attention-Deficit/Hyperactivity Disorder. 2000. Diagnosis and evaluation of the child with attention-deficit/hyperactivity disorder. </a:t>
            </a:r>
            <a:r>
              <a:rPr lang="en-US" i="1">
                <a:latin typeface="Arial" charset="0"/>
                <a:ea typeface="ＭＳ Ｐゴシック" charset="0"/>
                <a:cs typeface="ＭＳ Ｐゴシック" charset="0"/>
              </a:rPr>
              <a:t>Pediatrics. 105:1158–1170</a:t>
            </a:r>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25061660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Content Placeholder 2"/>
          <p:cNvSpPr>
            <a:spLocks noGrp="1"/>
          </p:cNvSpPr>
          <p:nvPr>
            <p:ph idx="1"/>
          </p:nvPr>
        </p:nvSpPr>
        <p:spPr>
          <a:xfrm>
            <a:off x="457200" y="750888"/>
            <a:ext cx="8229600" cy="5116512"/>
          </a:xfrm>
        </p:spPr>
        <p:txBody>
          <a:bodyPr/>
          <a:lstStyle/>
          <a:p>
            <a:pPr eaLnBrk="1" hangingPunct="1">
              <a:buFont typeface="Wingdings" charset="0"/>
              <a:buNone/>
            </a:pPr>
            <a:r>
              <a:rPr lang="en-US">
                <a:latin typeface="Arial" charset="0"/>
                <a:ea typeface="ＭＳ Ｐゴシック" charset="0"/>
                <a:cs typeface="ＭＳ Ｐゴシック" charset="0"/>
              </a:rPr>
              <a:t>Atkinson M, Hollis C. 2010. NICE guideline: attention deficit hyperactivity disorder.  </a:t>
            </a:r>
            <a:r>
              <a:rPr lang="en-US" i="1">
                <a:latin typeface="Arial" charset="0"/>
                <a:ea typeface="ＭＳ Ｐゴシック" charset="0"/>
                <a:cs typeface="ＭＳ Ｐゴシック" charset="0"/>
              </a:rPr>
              <a:t>Arch Dis Child Educ Pract Ed 2010;95:24–27</a:t>
            </a:r>
            <a:endParaRPr lang="en-US">
              <a:latin typeface="Arial" charset="0"/>
              <a:ea typeface="ＭＳ Ｐゴシック" charset="0"/>
              <a:cs typeface="ＭＳ Ｐゴシック" charset="0"/>
            </a:endParaRPr>
          </a:p>
          <a:p>
            <a:pPr eaLnBrk="1" hangingPunct="1">
              <a:buFont typeface="Wingdings" charset="0"/>
              <a:buNone/>
            </a:pPr>
            <a:r>
              <a:rPr lang="en-US" i="1">
                <a:latin typeface="Arial" charset="0"/>
                <a:ea typeface="ＭＳ Ｐゴシック" charset="0"/>
                <a:cs typeface="ＭＳ Ｐゴシック" charset="0"/>
              </a:rPr>
              <a:t>Epstein JN, Langberg JM, Lichtenstein PK, Altaye M, Brinkman WB, House K, Stark LJ. 2010. </a:t>
            </a:r>
            <a:r>
              <a:rPr lang="en-US">
                <a:latin typeface="Arial" charset="0"/>
                <a:ea typeface="ＭＳ Ｐゴシック" charset="0"/>
                <a:cs typeface="ＭＳ Ｐゴシック" charset="0"/>
              </a:rPr>
              <a:t>Attention-Deficit/Hyperactivity Disorder Outcomes for Children Treated in Community-Based Pediatric Settings. </a:t>
            </a:r>
            <a:r>
              <a:rPr lang="en-US" i="1">
                <a:latin typeface="Arial" charset="0"/>
                <a:ea typeface="ＭＳ Ｐゴシック" charset="0"/>
                <a:cs typeface="ＭＳ Ｐゴシック" charset="0"/>
              </a:rPr>
              <a:t> Arch Pediatr Adolesc Med. 2010;164(2):160-165</a:t>
            </a:r>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3497043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Title 1"/>
          <p:cNvSpPr>
            <a:spLocks noGrp="1"/>
          </p:cNvSpPr>
          <p:nvPr>
            <p:ph type="title"/>
          </p:nvPr>
        </p:nvSpPr>
        <p:spPr/>
        <p:txBody>
          <a:bodyPr/>
          <a:lstStyle/>
          <a:p>
            <a:pPr eaLnBrk="1" hangingPunct="1"/>
            <a:endParaRPr lang="en-US">
              <a:latin typeface="Arial" charset="0"/>
              <a:ea typeface="ＭＳ Ｐゴシック" charset="0"/>
              <a:cs typeface="ＭＳ Ｐゴシック" charset="0"/>
            </a:endParaRPr>
          </a:p>
        </p:txBody>
      </p:sp>
      <p:sp>
        <p:nvSpPr>
          <p:cNvPr id="126978" name="Content Placeholder 2"/>
          <p:cNvSpPr>
            <a:spLocks noGrp="1"/>
          </p:cNvSpPr>
          <p:nvPr>
            <p:ph idx="1"/>
          </p:nvPr>
        </p:nvSpPr>
        <p:spPr/>
        <p:txBody>
          <a:bodyPr/>
          <a:lstStyle/>
          <a:p>
            <a:pPr eaLnBrk="1" hangingPunct="1">
              <a:buFont typeface="Wingdings" charset="0"/>
              <a:buNone/>
            </a:pPr>
            <a:r>
              <a:rPr lang="en-US">
                <a:latin typeface="Arial" charset="0"/>
                <a:ea typeface="ＭＳ Ｐゴシック" charset="0"/>
                <a:cs typeface="ＭＳ Ｐゴシック" charset="0"/>
              </a:rPr>
              <a:t>Wolraich ML, Bard DE, Stein MT, Rushton JL, O</a:t>
            </a:r>
            <a:r>
              <a:rPr lang="ja-JP" altLang="en-US">
                <a:latin typeface="Arial" charset="0"/>
                <a:ea typeface="ＭＳ Ｐゴシック" charset="0"/>
                <a:cs typeface="ＭＳ Ｐゴシック" charset="0"/>
              </a:rPr>
              <a:t>’</a:t>
            </a:r>
            <a:r>
              <a:rPr lang="en-US" altLang="ja-JP">
                <a:latin typeface="Arial" charset="0"/>
                <a:ea typeface="ＭＳ Ｐゴシック" charset="0"/>
                <a:cs typeface="ＭＳ Ｐゴシック" charset="0"/>
              </a:rPr>
              <a:t>Connor KG, 2010. Pediatricians</a:t>
            </a:r>
            <a:r>
              <a:rPr lang="ja-JP" altLang="en-US">
                <a:latin typeface="Arial" charset="0"/>
                <a:ea typeface="ＭＳ Ｐゴシック" charset="0"/>
                <a:cs typeface="ＭＳ Ｐゴシック" charset="0"/>
              </a:rPr>
              <a:t>’</a:t>
            </a:r>
            <a:r>
              <a:rPr lang="en-US" altLang="ja-JP">
                <a:latin typeface="Arial" charset="0"/>
                <a:ea typeface="ＭＳ Ｐゴシック" charset="0"/>
                <a:cs typeface="ＭＳ Ｐゴシック" charset="0"/>
              </a:rPr>
              <a:t> Attitudes and Practices on ADHD Before and After the Development of ADHD Pediatric Practice Guidelines. </a:t>
            </a:r>
            <a:r>
              <a:rPr lang="en-US" altLang="ja-JP" i="1">
                <a:latin typeface="Arial" charset="0"/>
                <a:ea typeface="ＭＳ Ｐゴシック" charset="0"/>
                <a:cs typeface="ＭＳ Ｐゴシック" charset="0"/>
              </a:rPr>
              <a:t>J. of Att. Dis. 2010; 13(6) 563-572</a:t>
            </a:r>
            <a:endParaRPr lang="en-US" altLang="ja-JP">
              <a:latin typeface="Arial" charset="0"/>
              <a:ea typeface="ＭＳ Ｐゴシック" charset="0"/>
              <a:cs typeface="ＭＳ Ｐゴシック" charset="0"/>
            </a:endParaRPr>
          </a:p>
          <a:p>
            <a:pPr eaLnBrk="1" hangingPunct="1">
              <a:buFont typeface="Wingdings" charset="0"/>
              <a:buNone/>
            </a:pPr>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2053368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References:</a:t>
            </a:r>
          </a:p>
        </p:txBody>
      </p:sp>
      <p:sp>
        <p:nvSpPr>
          <p:cNvPr id="128002" name="Rectangle 3"/>
          <p:cNvSpPr>
            <a:spLocks noGrp="1" noChangeArrowheads="1"/>
          </p:cNvSpPr>
          <p:nvPr>
            <p:ph idx="1"/>
          </p:nvPr>
        </p:nvSpPr>
        <p:spPr/>
        <p:txBody>
          <a:bodyPr/>
          <a:lstStyle/>
          <a:p>
            <a:pPr eaLnBrk="1" hangingPunct="1">
              <a:lnSpc>
                <a:spcPct val="90000"/>
              </a:lnSpc>
            </a:pPr>
            <a:r>
              <a:rPr lang="en-US" sz="2800">
                <a:latin typeface="Arial" charset="0"/>
                <a:ea typeface="ＭＳ Ｐゴシック" charset="0"/>
                <a:cs typeface="ＭＳ Ｐゴシック" charset="0"/>
              </a:rPr>
              <a:t>Barkley, R. A. Attention Deficit Hyperactivity Disorder: A handbook for diagnosis and treatment. New York: Guilford Press, 72 Spring St., New York, NY, 1990. </a:t>
            </a:r>
          </a:p>
          <a:p>
            <a:pPr eaLnBrk="1" hangingPunct="1">
              <a:lnSpc>
                <a:spcPct val="90000"/>
              </a:lnSpc>
            </a:pPr>
            <a:r>
              <a:rPr lang="en-US" sz="2800">
                <a:latin typeface="Arial" charset="0"/>
                <a:ea typeface="ＭＳ Ｐゴシック" charset="0"/>
                <a:cs typeface="ＭＳ Ｐゴシック" charset="0"/>
              </a:rPr>
              <a:t>Culbert TP, Banez, GA, Reiff, MI. Children who have Attentional Disorders: Interventions. Pediatrics in Review 15 (1), 5-14. 1994</a:t>
            </a:r>
          </a:p>
          <a:p>
            <a:pPr eaLnBrk="1" hangingPunct="1">
              <a:lnSpc>
                <a:spcPct val="90000"/>
              </a:lnSpc>
            </a:pPr>
            <a:r>
              <a:rPr lang="en-US" sz="2800">
                <a:latin typeface="Arial" charset="0"/>
                <a:ea typeface="ＭＳ Ｐゴシック" charset="0"/>
                <a:cs typeface="ＭＳ Ｐゴシック" charset="0"/>
              </a:rPr>
              <a:t>Diller, L. H., Running on Ritalin, Bantam Books, New York, NY, 1998.</a:t>
            </a:r>
          </a:p>
        </p:txBody>
      </p:sp>
    </p:spTree>
    <p:extLst>
      <p:ext uri="{BB962C8B-B14F-4D97-AF65-F5344CB8AC3E}">
        <p14:creationId xmlns:p14="http://schemas.microsoft.com/office/powerpoint/2010/main" val="9148267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ChangeArrowheads="1"/>
          </p:cNvSpPr>
          <p:nvPr>
            <p:ph type="title"/>
          </p:nvPr>
        </p:nvSpPr>
        <p:spPr/>
        <p:txBody>
          <a:bodyPr/>
          <a:lstStyle/>
          <a:p>
            <a:pPr eaLnBrk="1" hangingPunct="1"/>
            <a:endParaRPr lang="en-US">
              <a:latin typeface="Arial" charset="0"/>
              <a:ea typeface="ＭＳ Ｐゴシック" charset="0"/>
              <a:cs typeface="ＭＳ Ｐゴシック" charset="0"/>
            </a:endParaRPr>
          </a:p>
        </p:txBody>
      </p:sp>
      <p:sp>
        <p:nvSpPr>
          <p:cNvPr id="130050" name="Rectangle 3"/>
          <p:cNvSpPr>
            <a:spLocks noGrp="1" noChangeArrowheads="1"/>
          </p:cNvSpPr>
          <p:nvPr>
            <p:ph idx="1"/>
          </p:nvPr>
        </p:nvSpPr>
        <p:spPr/>
        <p:txBody>
          <a:bodyPr/>
          <a:lstStyle/>
          <a:p>
            <a:pPr eaLnBrk="1" hangingPunct="1"/>
            <a:r>
              <a:rPr lang="en-US">
                <a:latin typeface="Arial" charset="0"/>
                <a:ea typeface="ＭＳ Ｐゴシック" charset="0"/>
                <a:cs typeface="ＭＳ Ｐゴシック" charset="0"/>
              </a:rPr>
              <a:t>Gorski P (Ed) 2002, Supplement, The Diagnosis and Treatment of ADHD in Early Childhood: Evidence –Based Controversies and Implications of Practice and Policy, J Dev Beh Ped 23(1S)</a:t>
            </a:r>
          </a:p>
        </p:txBody>
      </p:sp>
    </p:spTree>
    <p:extLst>
      <p:ext uri="{BB962C8B-B14F-4D97-AF65-F5344CB8AC3E}">
        <p14:creationId xmlns:p14="http://schemas.microsoft.com/office/powerpoint/2010/main" val="16481689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ChangeArrowheads="1"/>
          </p:cNvSpPr>
          <p:nvPr>
            <p:ph type="title"/>
          </p:nvPr>
        </p:nvSpPr>
        <p:spPr/>
        <p:txBody>
          <a:bodyPr/>
          <a:lstStyle/>
          <a:p>
            <a:pPr eaLnBrk="1" hangingPunct="1"/>
            <a:endParaRPr lang="en-US">
              <a:latin typeface="Arial" charset="0"/>
              <a:ea typeface="ＭＳ Ｐゴシック" charset="0"/>
              <a:cs typeface="ＭＳ Ｐゴシック" charset="0"/>
            </a:endParaRPr>
          </a:p>
        </p:txBody>
      </p:sp>
      <p:sp>
        <p:nvSpPr>
          <p:cNvPr id="132098" name="Rectangle 3"/>
          <p:cNvSpPr>
            <a:spLocks noGrp="1" noChangeArrowheads="1"/>
          </p:cNvSpPr>
          <p:nvPr>
            <p:ph idx="1"/>
          </p:nvPr>
        </p:nvSpPr>
        <p:spPr/>
        <p:txBody>
          <a:bodyPr/>
          <a:lstStyle/>
          <a:p>
            <a:pPr eaLnBrk="1" hangingPunct="1"/>
            <a:r>
              <a:rPr lang="en-US" sz="2800">
                <a:latin typeface="Arial" charset="0"/>
                <a:ea typeface="ＭＳ Ｐゴシック" charset="0"/>
                <a:cs typeface="ＭＳ Ｐゴシック" charset="0"/>
              </a:rPr>
              <a:t>Greenhill, L. L., Attention-Deficit Hyperactivity Disorder: The Stimulants. In Riddle, MA, (Ed), Pediatric Psychopharmacology I Child and Adolescent Psychiatric Clinics of North America, January. 123. 4:1, Saunders, Phila, PA. 1995</a:t>
            </a:r>
          </a:p>
          <a:p>
            <a:pPr eaLnBrk="1" hangingPunct="1"/>
            <a:r>
              <a:rPr lang="en-US" sz="2800">
                <a:solidFill>
                  <a:srgbClr val="000000"/>
                </a:solidFill>
                <a:latin typeface="Arial" charset="0"/>
                <a:ea typeface="ＭＳ Ｐゴシック" charset="0"/>
                <a:cs typeface="Times New Roman" charset="0"/>
              </a:rPr>
              <a:t>Papolos D and Papolos J: The Bipolar Child. Broadway Books, NY, 1999</a:t>
            </a:r>
          </a:p>
        </p:txBody>
      </p:sp>
    </p:spTree>
    <p:extLst>
      <p:ext uri="{BB962C8B-B14F-4D97-AF65-F5344CB8AC3E}">
        <p14:creationId xmlns:p14="http://schemas.microsoft.com/office/powerpoint/2010/main" val="24904463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ChangeArrowheads="1"/>
          </p:cNvSpPr>
          <p:nvPr>
            <p:ph type="title"/>
          </p:nvPr>
        </p:nvSpPr>
        <p:spPr/>
        <p:txBody>
          <a:bodyPr/>
          <a:lstStyle/>
          <a:p>
            <a:pPr eaLnBrk="1" hangingPunct="1"/>
            <a:endParaRPr lang="en-US">
              <a:solidFill>
                <a:srgbClr val="000000"/>
              </a:solidFill>
              <a:latin typeface="Arial" charset="0"/>
              <a:ea typeface="ＭＳ Ｐゴシック" charset="0"/>
              <a:cs typeface="Times New Roman" charset="0"/>
            </a:endParaRPr>
          </a:p>
        </p:txBody>
      </p:sp>
      <p:sp>
        <p:nvSpPr>
          <p:cNvPr id="134146" name="Rectangle 3"/>
          <p:cNvSpPr>
            <a:spLocks noGrp="1" noChangeArrowheads="1"/>
          </p:cNvSpPr>
          <p:nvPr>
            <p:ph idx="1"/>
          </p:nvPr>
        </p:nvSpPr>
        <p:spPr>
          <a:xfrm>
            <a:off x="619125" y="2197100"/>
            <a:ext cx="8067675" cy="3670300"/>
          </a:xfrm>
        </p:spPr>
        <p:txBody>
          <a:bodyPr/>
          <a:lstStyle/>
          <a:p>
            <a:pPr eaLnBrk="1" hangingPunct="1"/>
            <a:r>
              <a:rPr lang="en-US" sz="2800">
                <a:latin typeface="Arial" charset="0"/>
                <a:ea typeface="ＭＳ Ｐゴシック" charset="0"/>
                <a:cs typeface="ＭＳ Ｐゴシック" charset="0"/>
              </a:rPr>
              <a:t>Reiff MI, Banez, GA, Culbert TP. Children Who Have Attentional Disorders: Diagnosis and Evaluation. Pediatrics in Review. 14. 455-469. 1993.</a:t>
            </a:r>
          </a:p>
          <a:p>
            <a:pPr eaLnBrk="1" hangingPunct="1"/>
            <a:r>
              <a:rPr lang="en-US" sz="2800">
                <a:latin typeface="Arial" charset="0"/>
                <a:ea typeface="ＭＳ Ｐゴシック" charset="0"/>
                <a:cs typeface="ＭＳ Ｐゴシック" charset="0"/>
              </a:rPr>
              <a:t>Sturner RA, 2005, Attention Deficit Disorder, In The Child Health and Development Interactive System, www.CHADIS.com</a:t>
            </a:r>
          </a:p>
        </p:txBody>
      </p:sp>
    </p:spTree>
    <p:extLst>
      <p:ext uri="{BB962C8B-B14F-4D97-AF65-F5344CB8AC3E}">
        <p14:creationId xmlns:p14="http://schemas.microsoft.com/office/powerpoint/2010/main" val="32067101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ChangeArrowheads="1"/>
          </p:cNvSpPr>
          <p:nvPr>
            <p:ph type="title"/>
          </p:nvPr>
        </p:nvSpPr>
        <p:spPr/>
        <p:txBody>
          <a:bodyPr/>
          <a:lstStyle/>
          <a:p>
            <a:pPr eaLnBrk="1" hangingPunct="1"/>
            <a:endParaRPr lang="en-US">
              <a:latin typeface="Arial" charset="0"/>
              <a:ea typeface="ＭＳ Ｐゴシック" charset="0"/>
              <a:cs typeface="ＭＳ Ｐゴシック" charset="0"/>
            </a:endParaRPr>
          </a:p>
        </p:txBody>
      </p:sp>
      <p:sp>
        <p:nvSpPr>
          <p:cNvPr id="136194" name="Rectangle 3"/>
          <p:cNvSpPr>
            <a:spLocks noGrp="1" noChangeArrowheads="1"/>
          </p:cNvSpPr>
          <p:nvPr>
            <p:ph idx="1"/>
          </p:nvPr>
        </p:nvSpPr>
        <p:spPr/>
        <p:txBody>
          <a:bodyPr/>
          <a:lstStyle/>
          <a:p>
            <a:pPr eaLnBrk="1" hangingPunct="1">
              <a:lnSpc>
                <a:spcPct val="90000"/>
              </a:lnSpc>
            </a:pPr>
            <a:r>
              <a:rPr lang="en-US">
                <a:latin typeface="Arial" charset="0"/>
                <a:ea typeface="ＭＳ Ｐゴシック" charset="0"/>
                <a:cs typeface="Times New Roman" charset="0"/>
              </a:rPr>
              <a:t>Wolraich, M (Edit.), 1996, The Classification of Child and Adolescent Mental Diagnoses in Primary care. Diagnostic and Statistical Manual for Primary Care (DSM-PC), Child and Adolescent Version, American Academy of Pediatrics </a:t>
            </a:r>
          </a:p>
          <a:p>
            <a:pPr eaLnBrk="1" hangingPunct="1">
              <a:lnSpc>
                <a:spcPct val="90000"/>
              </a:lnSpc>
            </a:pPr>
            <a:r>
              <a:rPr lang="en-US">
                <a:latin typeface="Arial" charset="0"/>
                <a:ea typeface="ＭＳ Ｐゴシック" charset="0"/>
                <a:cs typeface="Times New Roman" charset="0"/>
                <a:hlinkClick r:id="rId3"/>
              </a:rPr>
              <a:t>www.nichq.org</a:t>
            </a:r>
            <a:r>
              <a:rPr lang="en-US">
                <a:latin typeface="Arial" charset="0"/>
                <a:ea typeface="ＭＳ Ｐゴシック" charset="0"/>
                <a:cs typeface="Times New Roman" charset="0"/>
              </a:rPr>
              <a:t>  for Vanderbilt checklist</a:t>
            </a:r>
          </a:p>
          <a:p>
            <a:pPr eaLnBrk="1" hangingPunct="1">
              <a:lnSpc>
                <a:spcPct val="90000"/>
              </a:lnSpc>
            </a:pPr>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3066544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sz="4000">
                <a:latin typeface="Arial" charset="0"/>
                <a:ea typeface="ＭＳ Ｐゴシック" charset="0"/>
                <a:cs typeface="ＭＳ Ｐゴシック" charset="0"/>
              </a:rPr>
              <a:t>Multisite Multimodal Treatment Study (MTA)</a:t>
            </a:r>
          </a:p>
        </p:txBody>
      </p:sp>
      <p:sp>
        <p:nvSpPr>
          <p:cNvPr id="39938" name="Rectangle 3"/>
          <p:cNvSpPr>
            <a:spLocks noGrp="1" noChangeArrowheads="1"/>
          </p:cNvSpPr>
          <p:nvPr>
            <p:ph idx="1"/>
          </p:nvPr>
        </p:nvSpPr>
        <p:spPr/>
        <p:txBody>
          <a:bodyPr/>
          <a:lstStyle/>
          <a:p>
            <a:pPr eaLnBrk="1" hangingPunct="1">
              <a:lnSpc>
                <a:spcPct val="90000"/>
              </a:lnSpc>
            </a:pPr>
            <a:r>
              <a:rPr lang="en-US" sz="2800">
                <a:latin typeface="Arial" charset="0"/>
                <a:ea typeface="ＭＳ Ｐゴシック" charset="0"/>
                <a:cs typeface="ＭＳ Ｐゴシック" charset="0"/>
              </a:rPr>
              <a:t>600 children (age 7 – 9)</a:t>
            </a:r>
          </a:p>
          <a:p>
            <a:pPr eaLnBrk="1" hangingPunct="1">
              <a:lnSpc>
                <a:spcPct val="90000"/>
              </a:lnSpc>
            </a:pPr>
            <a:r>
              <a:rPr lang="en-US" sz="2800">
                <a:latin typeface="Arial" charset="0"/>
                <a:ea typeface="ＭＳ Ｐゴシック" charset="0"/>
                <a:cs typeface="ＭＳ Ｐゴシック" charset="0"/>
              </a:rPr>
              <a:t>ADHD combined type</a:t>
            </a:r>
          </a:p>
          <a:p>
            <a:pPr eaLnBrk="1" hangingPunct="1">
              <a:lnSpc>
                <a:spcPct val="90000"/>
              </a:lnSpc>
            </a:pPr>
            <a:r>
              <a:rPr lang="en-US" sz="2800">
                <a:latin typeface="Arial" charset="0"/>
                <a:ea typeface="ＭＳ Ｐゴシック" charset="0"/>
                <a:cs typeface="ＭＳ Ｐゴシック" charset="0"/>
              </a:rPr>
              <a:t>24 month outcomes</a:t>
            </a:r>
          </a:p>
          <a:p>
            <a:pPr eaLnBrk="1" hangingPunct="1">
              <a:lnSpc>
                <a:spcPct val="90000"/>
              </a:lnSpc>
            </a:pPr>
            <a:r>
              <a:rPr lang="en-US" sz="2800">
                <a:latin typeface="Arial" charset="0"/>
                <a:ea typeface="ＭＳ Ｐゴシック" charset="0"/>
                <a:cs typeface="ＭＳ Ｐゴシック" charset="0"/>
              </a:rPr>
              <a:t>Groups</a:t>
            </a:r>
          </a:p>
          <a:p>
            <a:pPr lvl="1" eaLnBrk="1" hangingPunct="1">
              <a:lnSpc>
                <a:spcPct val="90000"/>
              </a:lnSpc>
            </a:pPr>
            <a:r>
              <a:rPr lang="en-US" sz="2400">
                <a:latin typeface="Arial" charset="0"/>
                <a:ea typeface="ＭＳ Ｐゴシック" charset="0"/>
              </a:rPr>
              <a:t>Medical management: monthly tailored </a:t>
            </a:r>
          </a:p>
          <a:p>
            <a:pPr lvl="1" eaLnBrk="1" hangingPunct="1">
              <a:lnSpc>
                <a:spcPct val="90000"/>
              </a:lnSpc>
            </a:pPr>
            <a:r>
              <a:rPr lang="en-US" sz="2400">
                <a:latin typeface="Arial" charset="0"/>
                <a:ea typeface="ＭＳ Ｐゴシック" charset="0"/>
              </a:rPr>
              <a:t>Behavioral Therapy: 8 week summer; training; in-class aid, teacher consultation </a:t>
            </a:r>
          </a:p>
          <a:p>
            <a:pPr lvl="1" eaLnBrk="1" hangingPunct="1">
              <a:lnSpc>
                <a:spcPct val="90000"/>
              </a:lnSpc>
            </a:pPr>
            <a:r>
              <a:rPr lang="en-US" sz="2400">
                <a:latin typeface="Arial" charset="0"/>
                <a:ea typeface="ＭＳ Ｐゴシック" charset="0"/>
              </a:rPr>
              <a:t>Combined</a:t>
            </a:r>
          </a:p>
          <a:p>
            <a:pPr lvl="1" eaLnBrk="1" hangingPunct="1">
              <a:lnSpc>
                <a:spcPct val="90000"/>
              </a:lnSpc>
            </a:pPr>
            <a:r>
              <a:rPr lang="en-US" sz="2400">
                <a:latin typeface="Arial" charset="0"/>
                <a:ea typeface="ＭＳ Ｐゴシック" charset="0"/>
              </a:rPr>
              <a:t>Community standard: 67% meds mostly bid</a:t>
            </a:r>
          </a:p>
        </p:txBody>
      </p:sp>
    </p:spTree>
    <p:extLst>
      <p:ext uri="{BB962C8B-B14F-4D97-AF65-F5344CB8AC3E}">
        <p14:creationId xmlns:p14="http://schemas.microsoft.com/office/powerpoint/2010/main" val="1008084375"/>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Omega-3 </a:t>
            </a:r>
            <a:endParaRPr lang="en-US" dirty="0"/>
          </a:p>
        </p:txBody>
      </p:sp>
      <p:sp>
        <p:nvSpPr>
          <p:cNvPr id="3" name="Content Placeholder 2"/>
          <p:cNvSpPr>
            <a:spLocks noGrp="1"/>
          </p:cNvSpPr>
          <p:nvPr>
            <p:ph idx="1"/>
          </p:nvPr>
        </p:nvSpPr>
        <p:spPr/>
        <p:txBody>
          <a:bodyPr>
            <a:normAutofit lnSpcReduction="10000"/>
          </a:bodyPr>
          <a:lstStyle/>
          <a:p>
            <a:r>
              <a:rPr lang="en-US" sz="2400" dirty="0"/>
              <a:t>Bloch, M., &amp; </a:t>
            </a:r>
            <a:r>
              <a:rPr lang="en-US" sz="2400" dirty="0" err="1"/>
              <a:t>Qawasmi</a:t>
            </a:r>
            <a:r>
              <a:rPr lang="en-US" sz="2400" dirty="0"/>
              <a:t>, A. (2011). Omega-3 fatty acid supplementation for the treatment of children with attention-deficit/hyperactivity disorder symptomatology: Systematic review and meta-analysis. </a:t>
            </a:r>
            <a:r>
              <a:rPr lang="en-US" sz="2400" i="1" dirty="0"/>
              <a:t>Journal of the American Academy of Child and Adolescent </a:t>
            </a:r>
            <a:r>
              <a:rPr lang="en-US" sz="2400" i="1" dirty="0">
                <a:hlinkClick r:id="rId2" tooltip="Psychology Today looks at Psychiatry"/>
              </a:rPr>
              <a:t>Psychiatry</a:t>
            </a:r>
            <a:r>
              <a:rPr lang="en-US" sz="2400" i="1" dirty="0"/>
              <a:t>, 50</a:t>
            </a:r>
            <a:r>
              <a:rPr lang="en-US" sz="2400" dirty="0"/>
              <a:t>, 991-1000.</a:t>
            </a:r>
          </a:p>
          <a:p>
            <a:r>
              <a:rPr lang="en-US" sz="2400" dirty="0"/>
              <a:t>Manor, I., et al. (2012). The effect of </a:t>
            </a:r>
            <a:r>
              <a:rPr lang="en-US" sz="2400" dirty="0" err="1"/>
              <a:t>phosphatidylserine</a:t>
            </a:r>
            <a:r>
              <a:rPr lang="en-US" sz="2400" dirty="0"/>
              <a:t> containing omega3 fatty-acids on attention-deficit hyperactivity disorder symptoms in children: A double-blind placebo-controlled trial, followed by an open-label extension.</a:t>
            </a:r>
            <a:r>
              <a:rPr lang="en-US" sz="2400" i="1" dirty="0"/>
              <a:t> European Psychiatry, 27</a:t>
            </a:r>
            <a:r>
              <a:rPr lang="en-US" sz="2400" dirty="0"/>
              <a:t>, 335-342.</a:t>
            </a:r>
          </a:p>
          <a:p>
            <a:endParaRPr lang="en-US" dirty="0"/>
          </a:p>
        </p:txBody>
      </p:sp>
    </p:spTree>
    <p:extLst>
      <p:ext uri="{BB962C8B-B14F-4D97-AF65-F5344CB8AC3E}">
        <p14:creationId xmlns:p14="http://schemas.microsoft.com/office/powerpoint/2010/main" val="25701617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Manor, I., et al. (2013). Safety of </a:t>
            </a:r>
            <a:r>
              <a:rPr lang="en-US" dirty="0" err="1"/>
              <a:t>phosphatidylserine</a:t>
            </a:r>
            <a:r>
              <a:rPr lang="en-US" dirty="0"/>
              <a:t> containing omega3 fatty acids in ADHD children: A double-blind placebo-controlled trial followed by an open-label extension. </a:t>
            </a:r>
            <a:r>
              <a:rPr lang="en-US" i="1" dirty="0"/>
              <a:t>European Psychiatry, 28</a:t>
            </a:r>
            <a:r>
              <a:rPr lang="en-US" dirty="0"/>
              <a:t>, 386-391.</a:t>
            </a:r>
          </a:p>
          <a:p>
            <a:r>
              <a:rPr lang="en-US" dirty="0"/>
              <a:t>Nguyen, S., et al. (2014). Efficacy of EPA Enriched Phosphatidylserine-Omega-3 (</a:t>
            </a:r>
            <a:r>
              <a:rPr lang="en-US" dirty="0" err="1"/>
              <a:t>Vayarin</a:t>
            </a:r>
            <a:r>
              <a:rPr lang="en-US" dirty="0"/>
              <a:t>) on Children with ADHD [Abstract]. </a:t>
            </a:r>
            <a:r>
              <a:rPr lang="en-US" i="1" dirty="0"/>
              <a:t>Neurology, 82</a:t>
            </a:r>
            <a:r>
              <a:rPr lang="en-US" dirty="0"/>
              <a:t>, S P7.336.</a:t>
            </a:r>
          </a:p>
          <a:p>
            <a:endParaRPr lang="en-US" dirty="0"/>
          </a:p>
        </p:txBody>
      </p:sp>
    </p:spTree>
    <p:extLst>
      <p:ext uri="{BB962C8B-B14F-4D97-AF65-F5344CB8AC3E}">
        <p14:creationId xmlns:p14="http://schemas.microsoft.com/office/powerpoint/2010/main" val="1711665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MTA Results</a:t>
            </a:r>
          </a:p>
        </p:txBody>
      </p:sp>
      <p:sp>
        <p:nvSpPr>
          <p:cNvPr id="41986" name="Rectangle 3"/>
          <p:cNvSpPr>
            <a:spLocks noGrp="1" noChangeArrowheads="1"/>
          </p:cNvSpPr>
          <p:nvPr>
            <p:ph idx="1"/>
          </p:nvPr>
        </p:nvSpPr>
        <p:spPr>
          <a:xfrm>
            <a:off x="457200" y="1543050"/>
            <a:ext cx="8229600" cy="5133975"/>
          </a:xfrm>
        </p:spPr>
        <p:txBody>
          <a:bodyPr/>
          <a:lstStyle/>
          <a:p>
            <a:pPr eaLnBrk="1" hangingPunct="1">
              <a:lnSpc>
                <a:spcPct val="90000"/>
              </a:lnSpc>
            </a:pPr>
            <a:r>
              <a:rPr lang="en-US">
                <a:latin typeface="Arial" charset="0"/>
                <a:ea typeface="ＭＳ Ｐゴシック" charset="0"/>
                <a:cs typeface="ＭＳ Ｐゴシック" charset="0"/>
              </a:rPr>
              <a:t>Medical management or combination therapy had better outcomes than behavioral therapy or community care</a:t>
            </a:r>
          </a:p>
          <a:p>
            <a:pPr eaLnBrk="1" hangingPunct="1">
              <a:lnSpc>
                <a:spcPct val="90000"/>
              </a:lnSpc>
            </a:pPr>
            <a:r>
              <a:rPr lang="en-US">
                <a:latin typeface="Arial" charset="0"/>
                <a:ea typeface="ＭＳ Ｐゴシック" charset="0"/>
                <a:cs typeface="ＭＳ Ｐゴシック" charset="0"/>
              </a:rPr>
              <a:t>Combined therapy was equal to medical for ADHD sx but for subgroups combined may be preferable</a:t>
            </a:r>
          </a:p>
          <a:p>
            <a:pPr lvl="1" eaLnBrk="1" hangingPunct="1">
              <a:lnSpc>
                <a:spcPct val="90000"/>
              </a:lnSpc>
            </a:pPr>
            <a:r>
              <a:rPr lang="en-US">
                <a:latin typeface="Arial" charset="0"/>
                <a:ea typeface="ＭＳ Ｐゴシック" charset="0"/>
              </a:rPr>
              <a:t>Anxiety disorders; high levels of socio-economic and/or family stressors</a:t>
            </a:r>
          </a:p>
          <a:p>
            <a:pPr eaLnBrk="1" hangingPunct="1">
              <a:lnSpc>
                <a:spcPct val="90000"/>
              </a:lnSpc>
              <a:spcAft>
                <a:spcPts val="600"/>
              </a:spcAft>
            </a:pPr>
            <a:r>
              <a:rPr lang="en-US">
                <a:latin typeface="Arial" charset="0"/>
                <a:ea typeface="ＭＳ Ｐゴシック" charset="0"/>
                <a:cs typeface="ＭＳ Ｐゴシック" charset="0"/>
              </a:rPr>
              <a:t>8 year f/u: groups were equal (but no control group)</a:t>
            </a:r>
          </a:p>
        </p:txBody>
      </p:sp>
    </p:spTree>
    <p:extLst>
      <p:ext uri="{BB962C8B-B14F-4D97-AF65-F5344CB8AC3E}">
        <p14:creationId xmlns:p14="http://schemas.microsoft.com/office/powerpoint/2010/main" val="389005922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Caveats</a:t>
            </a:r>
            <a:endParaRPr lang="en-US" dirty="0"/>
          </a:p>
        </p:txBody>
      </p:sp>
      <p:sp>
        <p:nvSpPr>
          <p:cNvPr id="3" name="Content Placeholder 2"/>
          <p:cNvSpPr>
            <a:spLocks noGrp="1"/>
          </p:cNvSpPr>
          <p:nvPr>
            <p:ph idx="1"/>
          </p:nvPr>
        </p:nvSpPr>
        <p:spPr/>
        <p:txBody>
          <a:bodyPr/>
          <a:lstStyle/>
          <a:p>
            <a:r>
              <a:rPr lang="en-US" dirty="0" smtClean="0"/>
              <a:t>Many forms, </a:t>
            </a:r>
            <a:r>
              <a:rPr lang="en-US" dirty="0" err="1" smtClean="0"/>
              <a:t>esp</a:t>
            </a:r>
            <a:r>
              <a:rPr lang="en-US" dirty="0" smtClean="0"/>
              <a:t> since </a:t>
            </a:r>
            <a:r>
              <a:rPr lang="en-US" dirty="0" err="1" smtClean="0"/>
              <a:t>adderall</a:t>
            </a:r>
            <a:r>
              <a:rPr lang="en-US" dirty="0" smtClean="0"/>
              <a:t> became generic</a:t>
            </a:r>
          </a:p>
          <a:p>
            <a:r>
              <a:rPr lang="en-US" dirty="0" smtClean="0"/>
              <a:t>Many studies where authors were receiving money from </a:t>
            </a:r>
            <a:r>
              <a:rPr lang="en-US" dirty="0" err="1" smtClean="0"/>
              <a:t>pharma</a:t>
            </a:r>
            <a:r>
              <a:rPr lang="en-US" dirty="0" smtClean="0"/>
              <a:t> companies</a:t>
            </a:r>
          </a:p>
          <a:p>
            <a:r>
              <a:rPr lang="en-US" dirty="0" smtClean="0"/>
              <a:t>Studies usually short- often &lt;12 weeks</a:t>
            </a:r>
          </a:p>
          <a:p>
            <a:r>
              <a:rPr lang="en-US" dirty="0" smtClean="0"/>
              <a:t>New forms may require preauthorization</a:t>
            </a:r>
            <a:endParaRPr lang="en-US" dirty="0"/>
          </a:p>
        </p:txBody>
      </p:sp>
    </p:spTree>
    <p:extLst>
      <p:ext uri="{BB962C8B-B14F-4D97-AF65-F5344CB8AC3E}">
        <p14:creationId xmlns:p14="http://schemas.microsoft.com/office/powerpoint/2010/main" val="3627957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Medication Choice: Stimulants</a:t>
            </a:r>
          </a:p>
        </p:txBody>
      </p:sp>
      <p:sp>
        <p:nvSpPr>
          <p:cNvPr id="46082" name="Rectangle 3"/>
          <p:cNvSpPr>
            <a:spLocks noGrp="1" noChangeArrowheads="1"/>
          </p:cNvSpPr>
          <p:nvPr>
            <p:ph idx="1"/>
          </p:nvPr>
        </p:nvSpPr>
        <p:spPr>
          <a:xfrm>
            <a:off x="457200" y="1570038"/>
            <a:ext cx="8229600" cy="5287962"/>
          </a:xfrm>
        </p:spPr>
        <p:txBody>
          <a:bodyPr>
            <a:normAutofit lnSpcReduction="10000"/>
          </a:bodyPr>
          <a:lstStyle/>
          <a:p>
            <a:pPr eaLnBrk="1" hangingPunct="1">
              <a:lnSpc>
                <a:spcPct val="90000"/>
              </a:lnSpc>
            </a:pPr>
            <a:r>
              <a:rPr lang="en-US" sz="2400">
                <a:latin typeface="Arial" charset="0"/>
                <a:ea typeface="ＭＳ Ｐゴシック" charset="0"/>
                <a:cs typeface="ＭＳ Ｐゴシック" charset="0"/>
              </a:rPr>
              <a:t>MPH and DA are approximately  equivalent in efficacy (75%) &amp; side effects</a:t>
            </a:r>
          </a:p>
          <a:p>
            <a:pPr lvl="1" eaLnBrk="1" hangingPunct="1">
              <a:lnSpc>
                <a:spcPct val="90000"/>
              </a:lnSpc>
            </a:pPr>
            <a:r>
              <a:rPr lang="en-US" sz="2400">
                <a:latin typeface="Arial" charset="0"/>
                <a:ea typeface="ＭＳ Ｐゴシック" charset="0"/>
              </a:rPr>
              <a:t>Some children respond better to one </a:t>
            </a:r>
          </a:p>
          <a:p>
            <a:pPr lvl="1" eaLnBrk="1" hangingPunct="1">
              <a:lnSpc>
                <a:spcPct val="90000"/>
              </a:lnSpc>
            </a:pPr>
            <a:r>
              <a:rPr lang="en-US" sz="2400">
                <a:latin typeface="Arial" charset="0"/>
                <a:ea typeface="ＭＳ Ｐゴシック" charset="0"/>
              </a:rPr>
              <a:t>MPH dose = 0.3 - .5 mg/kg/dose; DA = 0.15-0.25mg/kg/dose</a:t>
            </a:r>
          </a:p>
          <a:p>
            <a:pPr eaLnBrk="1" hangingPunct="1">
              <a:lnSpc>
                <a:spcPct val="90000"/>
              </a:lnSpc>
            </a:pPr>
            <a:r>
              <a:rPr lang="en-US" sz="2400">
                <a:latin typeface="Arial" charset="0"/>
                <a:ea typeface="ＭＳ Ｐゴシック" charset="0"/>
                <a:cs typeface="ＭＳ Ｐゴシック" charset="0"/>
              </a:rPr>
              <a:t>Ritalin SR is less effective and slower onset than short acting.  Ritalin LA more reliable</a:t>
            </a:r>
          </a:p>
          <a:p>
            <a:pPr eaLnBrk="1" hangingPunct="1">
              <a:lnSpc>
                <a:spcPct val="90000"/>
              </a:lnSpc>
            </a:pPr>
            <a:r>
              <a:rPr lang="en-US" sz="2400">
                <a:latin typeface="Arial" charset="0"/>
                <a:ea typeface="ＭＳ Ｐゴシック" charset="0"/>
                <a:cs typeface="ＭＳ Ｐゴシック" charset="0"/>
              </a:rPr>
              <a:t>Long acting DA is more likely to cause sleep problems</a:t>
            </a:r>
          </a:p>
          <a:p>
            <a:pPr eaLnBrk="1" hangingPunct="1">
              <a:lnSpc>
                <a:spcPct val="90000"/>
              </a:lnSpc>
            </a:pPr>
            <a:r>
              <a:rPr lang="en-US" sz="2400">
                <a:latin typeface="Arial" charset="0"/>
                <a:ea typeface="ＭＳ Ｐゴシック" charset="0"/>
                <a:cs typeface="ＭＳ Ｐゴシック" charset="0"/>
              </a:rPr>
              <a:t>Dexedrine SR- 10-12 hours, greater anorexia, irritability?</a:t>
            </a:r>
          </a:p>
          <a:p>
            <a:pPr eaLnBrk="1" hangingPunct="1">
              <a:lnSpc>
                <a:spcPct val="90000"/>
              </a:lnSpc>
            </a:pPr>
            <a:r>
              <a:rPr lang="en-US" sz="2400">
                <a:latin typeface="Arial" charset="0"/>
                <a:ea typeface="ＭＳ Ｐゴシック" charset="0"/>
                <a:cs typeface="ＭＳ Ｐゴシック" charset="0"/>
              </a:rPr>
              <a:t>Adderall- 4-6 hours, Adderall XR 10-12 smoother</a:t>
            </a:r>
          </a:p>
          <a:p>
            <a:pPr eaLnBrk="1" hangingPunct="1">
              <a:lnSpc>
                <a:spcPct val="90000"/>
              </a:lnSpc>
            </a:pPr>
            <a:r>
              <a:rPr lang="en-US" sz="2400">
                <a:latin typeface="Arial" charset="0"/>
                <a:ea typeface="ＭＳ Ｐゴシック" charset="0"/>
                <a:cs typeface="ＭＳ Ｐゴシック" charset="0"/>
              </a:rPr>
              <a:t>Pemoline (Cylert) is not available because of liver toxicity-&gt;death</a:t>
            </a:r>
          </a:p>
        </p:txBody>
      </p:sp>
    </p:spTree>
    <p:extLst>
      <p:ext uri="{BB962C8B-B14F-4D97-AF65-F5344CB8AC3E}">
        <p14:creationId xmlns:p14="http://schemas.microsoft.com/office/powerpoint/2010/main" val="81111324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Medication - Dosing</a:t>
            </a:r>
          </a:p>
        </p:txBody>
      </p:sp>
      <p:sp>
        <p:nvSpPr>
          <p:cNvPr id="48130" name="Rectangle 3"/>
          <p:cNvSpPr>
            <a:spLocks noGrp="1" noChangeArrowheads="1"/>
          </p:cNvSpPr>
          <p:nvPr>
            <p:ph idx="1"/>
          </p:nvPr>
        </p:nvSpPr>
        <p:spPr>
          <a:xfrm>
            <a:off x="457200" y="1503363"/>
            <a:ext cx="8229600" cy="4364037"/>
          </a:xfrm>
        </p:spPr>
        <p:txBody>
          <a:bodyPr>
            <a:normAutofit fontScale="92500" lnSpcReduction="20000"/>
          </a:bodyPr>
          <a:lstStyle/>
          <a:p>
            <a:pPr eaLnBrk="1" hangingPunct="1">
              <a:lnSpc>
                <a:spcPct val="90000"/>
              </a:lnSpc>
            </a:pPr>
            <a:r>
              <a:rPr lang="en-US" sz="2800" dirty="0">
                <a:latin typeface="Arial" charset="0"/>
                <a:ea typeface="ＭＳ Ｐゴシック" charset="0"/>
                <a:cs typeface="ＭＳ Ｐゴシック" charset="0"/>
              </a:rPr>
              <a:t>Short acting lasts 3 1/2 to 4 hours</a:t>
            </a:r>
          </a:p>
          <a:p>
            <a:pPr eaLnBrk="1" hangingPunct="1">
              <a:lnSpc>
                <a:spcPct val="90000"/>
              </a:lnSpc>
            </a:pPr>
            <a:r>
              <a:rPr lang="en-US" sz="2800" dirty="0">
                <a:latin typeface="Arial" charset="0"/>
                <a:ea typeface="ＭＳ Ｐゴシック" charset="0"/>
                <a:cs typeface="ＭＳ Ｐゴシック" charset="0"/>
              </a:rPr>
              <a:t>Children benefiting from school dosing usually can benefit from a 3rd dose </a:t>
            </a:r>
          </a:p>
          <a:p>
            <a:pPr eaLnBrk="1" hangingPunct="1">
              <a:lnSpc>
                <a:spcPct val="90000"/>
              </a:lnSpc>
            </a:pPr>
            <a:r>
              <a:rPr lang="en-US" sz="2800" dirty="0">
                <a:latin typeface="Arial" charset="0"/>
                <a:ea typeface="ＭＳ Ｐゴシック" charset="0"/>
                <a:cs typeface="ＭＳ Ｐゴシック" charset="0"/>
              </a:rPr>
              <a:t>Long acting now recommended</a:t>
            </a:r>
          </a:p>
          <a:p>
            <a:pPr eaLnBrk="1" hangingPunct="1">
              <a:lnSpc>
                <a:spcPct val="90000"/>
              </a:lnSpc>
            </a:pPr>
            <a:r>
              <a:rPr lang="en-US" sz="2800" dirty="0">
                <a:latin typeface="Arial" charset="0"/>
                <a:ea typeface="ＭＳ Ｐゴシック" charset="0"/>
                <a:cs typeface="ＭＳ Ｐゴシック" charset="0"/>
              </a:rPr>
              <a:t>Consider using a placebo </a:t>
            </a:r>
            <a:r>
              <a:rPr lang="en-US" sz="2800" dirty="0" smtClean="0">
                <a:latin typeface="Arial" charset="0"/>
                <a:ea typeface="ＭＳ Ｐゴシック" charset="0"/>
                <a:cs typeface="ＭＳ Ｐゴシック" charset="0"/>
              </a:rPr>
              <a:t>trial- shared decisions</a:t>
            </a:r>
            <a:endParaRPr lang="en-US" sz="2800" dirty="0">
              <a:latin typeface="Arial" charset="0"/>
              <a:ea typeface="ＭＳ Ｐゴシック" charset="0"/>
              <a:cs typeface="ＭＳ Ｐゴシック" charset="0"/>
            </a:endParaRPr>
          </a:p>
          <a:p>
            <a:pPr lvl="1" eaLnBrk="1" hangingPunct="1">
              <a:lnSpc>
                <a:spcPct val="90000"/>
              </a:lnSpc>
            </a:pPr>
            <a:r>
              <a:rPr lang="en-US" sz="2400" dirty="0">
                <a:latin typeface="Arial" charset="0"/>
                <a:ea typeface="ＭＳ Ｐゴシック" charset="0"/>
              </a:rPr>
              <a:t>With weekly parent and teacher ratings to establish objectivity</a:t>
            </a:r>
          </a:p>
          <a:p>
            <a:pPr lvl="1" eaLnBrk="1" hangingPunct="1">
              <a:lnSpc>
                <a:spcPct val="90000"/>
              </a:lnSpc>
            </a:pPr>
            <a:r>
              <a:rPr lang="en-US" sz="2400" dirty="0">
                <a:latin typeface="Arial" charset="0"/>
                <a:ea typeface="ＭＳ Ｐゴシック" charset="0"/>
              </a:rPr>
              <a:t>Helps parents carefully sort out their fears from fact</a:t>
            </a:r>
          </a:p>
          <a:p>
            <a:pPr lvl="1" eaLnBrk="1" hangingPunct="1">
              <a:lnSpc>
                <a:spcPct val="90000"/>
              </a:lnSpc>
            </a:pPr>
            <a:r>
              <a:rPr lang="en-US" sz="2400" dirty="0">
                <a:latin typeface="Arial" charset="0"/>
                <a:ea typeface="ＭＳ Ｐゴシック" charset="0"/>
              </a:rPr>
              <a:t>Helps establish an optimal dosage early</a:t>
            </a:r>
          </a:p>
          <a:p>
            <a:pPr eaLnBrk="1" hangingPunct="1">
              <a:lnSpc>
                <a:spcPct val="90000"/>
              </a:lnSpc>
            </a:pPr>
            <a:r>
              <a:rPr lang="en-US" sz="2800" dirty="0">
                <a:latin typeface="Arial" charset="0"/>
                <a:ea typeface="ＭＳ Ｐゴシック" charset="0"/>
                <a:cs typeface="ＭＳ Ｐゴシック" charset="0"/>
              </a:rPr>
              <a:t>Adjust q 3-7 days, visits q </a:t>
            </a:r>
            <a:r>
              <a:rPr lang="en-US" sz="2800" dirty="0" err="1">
                <a:latin typeface="Arial" charset="0"/>
                <a:ea typeface="ＭＳ Ｐゴシック" charset="0"/>
                <a:cs typeface="ＭＳ Ｐゴシック" charset="0"/>
              </a:rPr>
              <a:t>mo</a:t>
            </a:r>
            <a:r>
              <a:rPr lang="en-US" sz="2800" dirty="0">
                <a:latin typeface="Arial" charset="0"/>
                <a:ea typeface="ＭＳ Ｐゴシック" charset="0"/>
                <a:cs typeface="ＭＳ Ｐゴシック" charset="0"/>
              </a:rPr>
              <a:t> until stable then q 3 months for 1</a:t>
            </a:r>
            <a:r>
              <a:rPr lang="en-US" sz="2800" baseline="30000" dirty="0">
                <a:latin typeface="Arial" charset="0"/>
                <a:ea typeface="ＭＳ Ｐゴシック" charset="0"/>
                <a:cs typeface="ＭＳ Ｐゴシック" charset="0"/>
              </a:rPr>
              <a:t>st</a:t>
            </a:r>
            <a:r>
              <a:rPr lang="en-US" sz="2800" dirty="0">
                <a:latin typeface="Arial" charset="0"/>
                <a:ea typeface="ＭＳ Ｐゴシック" charset="0"/>
                <a:cs typeface="ＭＳ Ｐゴシック" charset="0"/>
              </a:rPr>
              <a:t> year then q 6 months</a:t>
            </a:r>
          </a:p>
        </p:txBody>
      </p:sp>
    </p:spTree>
    <p:extLst>
      <p:ext uri="{BB962C8B-B14F-4D97-AF65-F5344CB8AC3E}">
        <p14:creationId xmlns:p14="http://schemas.microsoft.com/office/powerpoint/2010/main" val="161923298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709</TotalTime>
  <Words>3060</Words>
  <Application>Microsoft Macintosh PowerPoint</Application>
  <PresentationFormat>On-screen Show (4:3)</PresentationFormat>
  <Paragraphs>267</Paragraphs>
  <Slides>51</Slides>
  <Notes>22</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Breeze</vt:lpstr>
      <vt:lpstr>ADHD Medication Update</vt:lpstr>
      <vt:lpstr>I &amp; my spouse have the following financial relationship with the manufacturer of any commercial product and/or provider of commercial services discussed in this CME activity: CHADIS</vt:lpstr>
      <vt:lpstr>Problems with PCP Management </vt:lpstr>
      <vt:lpstr>#3 Recommend stimulant medicine and/or behavior therapy</vt:lpstr>
      <vt:lpstr>Multisite Multimodal Treatment Study (MTA)</vt:lpstr>
      <vt:lpstr>MTA Results</vt:lpstr>
      <vt:lpstr>Caveats</vt:lpstr>
      <vt:lpstr>Medication Choice: Stimulants</vt:lpstr>
      <vt:lpstr>Medication - Dosing</vt:lpstr>
      <vt:lpstr>CHADIS Graphic display of Vanderbilt</vt:lpstr>
      <vt:lpstr>Other LA stimulants for ADHD</vt:lpstr>
      <vt:lpstr>Methylphenidate Transdermal System or Daytrana or MethyPatch</vt:lpstr>
      <vt:lpstr>Procentra</vt:lpstr>
      <vt:lpstr>Zenzedi  (IR)</vt:lpstr>
      <vt:lpstr>What’s New? ODT</vt:lpstr>
      <vt:lpstr>Cotempla XR-ODT</vt:lpstr>
      <vt:lpstr>Adzenys XR -ODT</vt:lpstr>
      <vt:lpstr>Adzenys XR ODT</vt:lpstr>
      <vt:lpstr>New XR medications</vt:lpstr>
      <vt:lpstr>Aptensio XR capsules</vt:lpstr>
      <vt:lpstr>Aptensio</vt:lpstr>
      <vt:lpstr>Aptensio vs Placebo</vt:lpstr>
      <vt:lpstr>Dyanavel XR</vt:lpstr>
      <vt:lpstr>Dyanavel XR vs placebo</vt:lpstr>
      <vt:lpstr>Mydayis capsules</vt:lpstr>
      <vt:lpstr>Non-stimulants for ADHD</vt:lpstr>
      <vt:lpstr>Atomoxetine (Strattera)</vt:lpstr>
      <vt:lpstr>Intuniv  FDA approved 6/07</vt:lpstr>
      <vt:lpstr>Other Nonstimulants</vt:lpstr>
      <vt:lpstr>Bupropion (Wellbutrin) </vt:lpstr>
      <vt:lpstr>Vayarin  (Omega -3)</vt:lpstr>
      <vt:lpstr>Stimulant Side Effects</vt:lpstr>
      <vt:lpstr>Serotonin Syndrome</vt:lpstr>
      <vt:lpstr>Stimulants and CV Risk</vt:lpstr>
      <vt:lpstr>Managing Side Effects</vt:lpstr>
      <vt:lpstr>Sleep problems in ADHD</vt:lpstr>
      <vt:lpstr>For CME</vt:lpstr>
      <vt:lpstr>Selected References</vt:lpstr>
      <vt:lpstr>PowerPoint Presentation</vt:lpstr>
      <vt:lpstr>PowerPoint Presentation</vt:lpstr>
      <vt:lpstr>PowerPoint Presentation</vt:lpstr>
      <vt:lpstr>PowerPoint Presentation</vt:lpstr>
      <vt:lpstr>PowerPoint Presentation</vt:lpstr>
      <vt:lpstr>PowerPoint Presentation</vt:lpstr>
      <vt:lpstr>References:</vt:lpstr>
      <vt:lpstr>PowerPoint Presentation</vt:lpstr>
      <vt:lpstr>PowerPoint Presentation</vt:lpstr>
      <vt:lpstr>PowerPoint Presentation</vt:lpstr>
      <vt:lpstr>PowerPoint Presentation</vt:lpstr>
      <vt:lpstr>Omega-3 </vt:lpstr>
      <vt:lpstr>PowerPoint Presentation</vt:lpstr>
    </vt:vector>
  </TitlesOfParts>
  <Company>Total Child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ADHD Medication Update</dc:title>
  <dc:creator>Barbara Howard</dc:creator>
  <cp:lastModifiedBy>Barbara Howard</cp:lastModifiedBy>
  <cp:revision>27</cp:revision>
  <dcterms:created xsi:type="dcterms:W3CDTF">2018-01-16T02:57:42Z</dcterms:created>
  <dcterms:modified xsi:type="dcterms:W3CDTF">2018-01-19T13:45:04Z</dcterms:modified>
</cp:coreProperties>
</file>